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6" r:id="rId2"/>
  </p:sldMasterIdLst>
  <p:notesMasterIdLst>
    <p:notesMasterId r:id="rId37"/>
  </p:notesMasterIdLst>
  <p:sldIdLst>
    <p:sldId id="256" r:id="rId3"/>
    <p:sldId id="257" r:id="rId4"/>
    <p:sldId id="258" r:id="rId5"/>
    <p:sldId id="260" r:id="rId6"/>
    <p:sldId id="261" r:id="rId7"/>
    <p:sldId id="262" r:id="rId8"/>
    <p:sldId id="263" r:id="rId9"/>
    <p:sldId id="259"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
          <p15:clr>
            <a:srgbClr val="9AA0A6"/>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jKmKFYh/BwrspNN1iG6z3VV5V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DCE34E-0114-43DB-92F0-3F2F28DE419D}">
  <a:tblStyle styleId="{30DCE34E-0114-43DB-92F0-3F2F28DE419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E8F4"/>
          </a:solidFill>
        </a:fill>
      </a:tcStyle>
    </a:wholeTbl>
    <a:band1H>
      <a:tcTxStyle/>
      <a:tcStyle>
        <a:tcBdr/>
        <a:fill>
          <a:solidFill>
            <a:srgbClr val="E2CDE9"/>
          </a:solidFill>
        </a:fill>
      </a:tcStyle>
    </a:band1H>
    <a:band2H>
      <a:tcTxStyle/>
      <a:tcStyle>
        <a:tcBdr/>
      </a:tcStyle>
    </a:band2H>
    <a:band1V>
      <a:tcTxStyle/>
      <a:tcStyle>
        <a:tcBdr/>
        <a:fill>
          <a:solidFill>
            <a:srgbClr val="E2CDE9"/>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441" autoAdjust="0"/>
  </p:normalViewPr>
  <p:slideViewPr>
    <p:cSldViewPr snapToGrid="0">
      <p:cViewPr varScale="1">
        <p:scale>
          <a:sx n="86" d="100"/>
          <a:sy n="86" d="100"/>
        </p:scale>
        <p:origin x="1518" y="84"/>
      </p:cViewPr>
      <p:guideLst>
        <p:guide orient="horz" pos="21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ired.co.uk/article/5g-coronavirus-conspiracy-theor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Studying – 2 years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Previously done bachelors of software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have worked as IT systems analyst for 3 years</a:t>
            </a:r>
          </a:p>
          <a:p>
            <a:pPr marL="0" lvl="0" indent="0" algn="l" rtl="0">
              <a:spcBef>
                <a:spcPts val="0"/>
              </a:spcBef>
              <a:spcAft>
                <a:spcPts val="0"/>
              </a:spcAft>
              <a:buNone/>
            </a:pPr>
            <a:endParaRPr lang="en-GB" dirty="0"/>
          </a:p>
          <a:p>
            <a:pPr marL="0" lvl="0" indent="0" algn="l" rtl="0">
              <a:spcBef>
                <a:spcPts val="0"/>
              </a:spcBef>
              <a:spcAft>
                <a:spcPts val="0"/>
              </a:spcAft>
              <a:buNone/>
            </a:pPr>
            <a:r>
              <a:rPr lang="en-US" sz="1100" b="0" i="0" dirty="0">
                <a:latin typeface="Calibri"/>
                <a:ea typeface="Calibri"/>
                <a:cs typeface="Calibri"/>
                <a:sym typeface="Calibri"/>
              </a:rPr>
              <a:t>The topic is A SURVEY ON ATTACK METHODS ON MACHINE LEARNING MODELS TO INCREASE THE EFFICIENCY IN DETECTION OF FAKE NEWS</a:t>
            </a:r>
            <a:endParaRPr lang="en-GB" dirty="0"/>
          </a:p>
          <a:p>
            <a:pPr marL="0" lvl="0" indent="0" algn="l" rtl="0">
              <a:spcBef>
                <a:spcPts val="0"/>
              </a:spcBef>
              <a:spcAft>
                <a:spcPts val="0"/>
              </a:spcAft>
              <a:buNone/>
            </a:pPr>
            <a:endParaRPr lang="en-GB" dirty="0"/>
          </a:p>
        </p:txBody>
      </p:sp>
      <p:sp>
        <p:nvSpPr>
          <p:cNvPr id="161" name="Google Shape;1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Arial" panose="020B0604020202020204" pitchFamily="34" charset="0"/>
              </a:rPr>
              <a:t>The purpose of this study is to detect fake news more efficiently than prevailing detection techniques can. As I read current day research, I found detection strategy insufficient for accurately finding fake news article online. As world’s technical sector is advancing current day techniques are becoming easy to spread false rumors, misinformation and deception without getting detected. Adversarial Learning techniques are modern techniques, these training ML Models have show the highest accuracy in predicting outcome. I have decided to take use Adversarial learning methodology with current day fake news detection technique</a:t>
            </a:r>
          </a:p>
          <a:p>
            <a:pPr marL="0" lvl="0" indent="0" algn="l" rtl="0">
              <a:spcBef>
                <a:spcPts val="0"/>
              </a:spcBef>
              <a:spcAft>
                <a:spcPts val="0"/>
              </a:spcAft>
              <a:buNone/>
            </a:pPr>
            <a:endParaRPr lang="en-US" b="0" i="0" dirty="0">
              <a:effectLst/>
              <a:latin typeface="Arial" panose="020B0604020202020204" pitchFamily="34" charset="0"/>
            </a:endParaRPr>
          </a:p>
          <a:p>
            <a:pPr marL="0" lvl="0" indent="0" algn="l" rtl="0">
              <a:spcBef>
                <a:spcPts val="0"/>
              </a:spcBef>
              <a:spcAft>
                <a:spcPts val="0"/>
              </a:spcAft>
              <a:buNone/>
            </a:pPr>
            <a:endParaRPr lang="en-US" sz="1100" b="0" i="0" dirty="0">
              <a:solidFill>
                <a:schemeClr val="lt1"/>
              </a:solidFill>
              <a:effectLst/>
              <a:latin typeface="Calibri"/>
              <a:cs typeface="Calibri"/>
              <a:sym typeface="Calibri"/>
            </a:endParaRPr>
          </a:p>
          <a:p>
            <a:pPr marL="0" lvl="0" indent="0" algn="l" rtl="0">
              <a:spcBef>
                <a:spcPts val="0"/>
              </a:spcBef>
              <a:spcAft>
                <a:spcPts val="0"/>
              </a:spcAft>
              <a:buNone/>
            </a:pPr>
            <a:endParaRPr lang="en-US" b="0" i="0" dirty="0">
              <a:effectLst/>
              <a:latin typeface="Arial" panose="020B0604020202020204" pitchFamily="34" charset="0"/>
            </a:endParaRPr>
          </a:p>
        </p:txBody>
      </p:sp>
      <p:sp>
        <p:nvSpPr>
          <p:cNvPr id="419" name="Google Shape;41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Arial" panose="020B0604020202020204" pitchFamily="34" charset="0"/>
              </a:rPr>
              <a:t>Manual fact-checking can be classified into two categories: (I) expert-based and (II)crowd-sourced fact-checking</a:t>
            </a:r>
          </a:p>
          <a:p>
            <a:pPr marL="0" lvl="0" indent="0" algn="l" rtl="0">
              <a:spcBef>
                <a:spcPts val="0"/>
              </a:spcBef>
              <a:spcAft>
                <a:spcPts val="0"/>
              </a:spcAft>
              <a:buNone/>
            </a:pPr>
            <a:endParaRPr lang="en-US" b="0" i="0" dirty="0">
              <a:effectLst/>
              <a:latin typeface="Arial" panose="020B0604020202020204" pitchFamily="34" charset="0"/>
            </a:endParaRPr>
          </a:p>
          <a:p>
            <a:pPr marL="0" lvl="0" indent="0" algn="l" rtl="0">
              <a:spcBef>
                <a:spcPts val="0"/>
              </a:spcBef>
              <a:spcAft>
                <a:spcPts val="0"/>
              </a:spcAft>
              <a:buNone/>
            </a:pPr>
            <a:endParaRPr dirty="0"/>
          </a:p>
        </p:txBody>
      </p:sp>
      <p:sp>
        <p:nvSpPr>
          <p:cNvPr id="437" name="Google Shape;43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extracted raw “facts,” they need to be further cleaned up and completed by addressing Redundancy Invalidity, Conflicts, unreliability and Incompleteness. </a:t>
            </a:r>
          </a:p>
          <a:p>
            <a:pPr marL="0" lvl="0" indent="0" algn="l" rtl="0">
              <a:spcBef>
                <a:spcPts val="0"/>
              </a:spcBef>
              <a:spcAft>
                <a:spcPts val="0"/>
              </a:spcAft>
              <a:buNone/>
            </a:pPr>
            <a:endParaRPr lang="en-US" dirty="0"/>
          </a:p>
          <a:p>
            <a:pPr marL="0" indent="0">
              <a:buFont typeface="Arial"/>
              <a:buNone/>
            </a:pPr>
            <a:r>
              <a:rPr lang="en-AU" sz="1100" dirty="0"/>
              <a:t>(</a:t>
            </a:r>
            <a:r>
              <a:rPr lang="en-AU" sz="1100" dirty="0" err="1"/>
              <a:t>DonaldTrump</a:t>
            </a:r>
            <a:r>
              <a:rPr lang="en-AU" sz="1100" dirty="0"/>
              <a:t>, </a:t>
            </a:r>
            <a:r>
              <a:rPr lang="en-AU" sz="1100" dirty="0" err="1"/>
              <a:t>bornIn</a:t>
            </a:r>
            <a:r>
              <a:rPr lang="en-AU" sz="1100" dirty="0"/>
              <a:t>, </a:t>
            </a:r>
            <a:r>
              <a:rPr lang="en-AU" sz="1100" dirty="0" err="1"/>
              <a:t>NewYorkCity</a:t>
            </a:r>
            <a:r>
              <a:rPr lang="en-AU" sz="1100" dirty="0"/>
              <a:t>) Vs (</a:t>
            </a:r>
            <a:r>
              <a:rPr lang="en-AU" sz="1100" dirty="0" err="1"/>
              <a:t>DonaldTrump</a:t>
            </a:r>
            <a:r>
              <a:rPr lang="en-AU" sz="1100" dirty="0"/>
              <a:t>, </a:t>
            </a:r>
            <a:r>
              <a:rPr lang="en-AU" sz="1100" dirty="0" err="1"/>
              <a:t>bornIn</a:t>
            </a:r>
            <a:r>
              <a:rPr lang="en-AU" sz="1100" dirty="0"/>
              <a:t>, </a:t>
            </a:r>
            <a:r>
              <a:rPr lang="en-AU" sz="1100" dirty="0" err="1"/>
              <a:t>LosAngeles</a:t>
            </a:r>
            <a:r>
              <a:rPr lang="en-AU" sz="1100" dirty="0"/>
              <a:t>) – </a:t>
            </a:r>
            <a:r>
              <a:rPr lang="en-US" sz="1100" b="0" i="0" dirty="0"/>
              <a:t>Conflicts</a:t>
            </a:r>
          </a:p>
          <a:p>
            <a:pPr marL="0" indent="0">
              <a:buFont typeface="Arial"/>
              <a:buNone/>
            </a:pPr>
            <a:endParaRPr lang="en-US" sz="1100" dirty="0"/>
          </a:p>
          <a:p>
            <a:pPr marL="0" indent="0">
              <a:buFont typeface="Arial"/>
              <a:buNone/>
            </a:pPr>
            <a:r>
              <a:rPr lang="en-AU" sz="1100" dirty="0"/>
              <a:t>(Britain, </a:t>
            </a:r>
            <a:r>
              <a:rPr lang="en-AU" sz="1100" dirty="0" err="1"/>
              <a:t>joinIn</a:t>
            </a:r>
            <a:r>
              <a:rPr lang="en-AU" sz="1100" dirty="0"/>
              <a:t>, </a:t>
            </a:r>
            <a:r>
              <a:rPr lang="en-AU" sz="1100" dirty="0" err="1"/>
              <a:t>EuropeanUnion</a:t>
            </a:r>
            <a:r>
              <a:rPr lang="en-AU" sz="1100" dirty="0"/>
              <a:t>)</a:t>
            </a:r>
            <a:r>
              <a:rPr lang="en-US" sz="1100" dirty="0"/>
              <a:t> – Invalidity</a:t>
            </a:r>
          </a:p>
          <a:p>
            <a:pPr marL="0" indent="0">
              <a:buFont typeface="Arial"/>
              <a:buNone/>
            </a:pPr>
            <a:endParaRPr lang="en-US" sz="1100" b="1" dirty="0"/>
          </a:p>
          <a:p>
            <a:pPr marL="0" indent="0">
              <a:buFont typeface="Arial"/>
              <a:buNone/>
            </a:pPr>
            <a:r>
              <a:rPr lang="en-AU" sz="1100" dirty="0"/>
              <a:t>(</a:t>
            </a:r>
            <a:r>
              <a:rPr lang="en-AU" sz="1100" dirty="0" err="1"/>
              <a:t>DonaldJohnTrump</a:t>
            </a:r>
            <a:r>
              <a:rPr lang="en-AU" sz="1100" dirty="0"/>
              <a:t>, profession, President)</a:t>
            </a:r>
            <a:r>
              <a:rPr lang="en-US" sz="1100" b="1" dirty="0"/>
              <a:t> </a:t>
            </a:r>
            <a:r>
              <a:rPr lang="en-US" sz="1100" dirty="0"/>
              <a:t>Vs </a:t>
            </a:r>
            <a:r>
              <a:rPr lang="en-AU" sz="1100" dirty="0"/>
              <a:t>(Donald- Trump, profession, President) </a:t>
            </a:r>
            <a:r>
              <a:rPr lang="en-US" sz="1100" b="0" i="0" dirty="0"/>
              <a:t>Redundancy</a:t>
            </a:r>
          </a:p>
          <a:p>
            <a:pPr marL="0" indent="0">
              <a:buFont typeface="Arial"/>
              <a:buNone/>
            </a:pPr>
            <a:endParaRPr lang="en-US" sz="1100" b="0" i="0" dirty="0"/>
          </a:p>
          <a:p>
            <a:pPr marL="0" indent="0">
              <a:buFont typeface="Arial"/>
              <a:buNone/>
            </a:pPr>
            <a:r>
              <a:rPr lang="en-US" dirty="0"/>
              <a:t>SPO triples (</a:t>
            </a:r>
            <a:r>
              <a:rPr lang="en-US" dirty="0" err="1"/>
              <a:t>si,pi</a:t>
            </a:r>
            <a:r>
              <a:rPr lang="en-US" dirty="0"/>
              <a:t>, oi ),</a:t>
            </a:r>
            <a:r>
              <a:rPr lang="en-US" dirty="0" err="1"/>
              <a:t>i</a:t>
            </a:r>
            <a:r>
              <a:rPr lang="en-US" dirty="0"/>
              <a:t> = 1, 2,...,n. Let GKB refer to a KG containing a set of facts (i.e., true knowledge) denoted by (</a:t>
            </a:r>
            <a:r>
              <a:rPr lang="en-US" dirty="0" err="1"/>
              <a:t>stj</a:t>
            </a:r>
            <a:r>
              <a:rPr lang="en-US" dirty="0"/>
              <a:t> ,</a:t>
            </a:r>
            <a:r>
              <a:rPr lang="en-US" dirty="0" err="1"/>
              <a:t>ptj</a:t>
            </a:r>
            <a:r>
              <a:rPr lang="en-US" dirty="0"/>
              <a:t> , </a:t>
            </a:r>
            <a:r>
              <a:rPr lang="en-US" dirty="0" err="1"/>
              <a:t>otj</a:t>
            </a:r>
            <a:r>
              <a:rPr lang="en-US" dirty="0"/>
              <a:t> ), j = 1, 2,...,m. </a:t>
            </a:r>
            <a:endParaRPr dirty="0"/>
          </a:p>
        </p:txBody>
      </p:sp>
      <p:sp>
        <p:nvSpPr>
          <p:cNvPr id="453" name="Google Shape;45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1" name="Google Shape;5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Recently introduced large-scale generative models produce realistic-looking text but they do not lend themselves to producing controllable generations, Grover Does both.</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Grover-Base, has 12 layers and 124million parameters, on par with BERT-Base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is an example of using Grover to generate an anti-vaccine article. Here, the adversary specifies a domain, date, and headline. After Grover generates the body, it can be used to generate a fake author, before finally generating a new and more appropriate headline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GROVER is not only a generator model but initially It was a Detection model </a:t>
            </a:r>
            <a:endParaRPr dirty="0"/>
          </a:p>
        </p:txBody>
      </p:sp>
      <p:sp>
        <p:nvSpPr>
          <p:cNvPr id="560" name="Google Shape;5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LR :</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SVM:</a:t>
            </a:r>
          </a:p>
          <a:p>
            <a:pPr marL="0" lvl="0" indent="0" algn="l" rtl="0">
              <a:spcBef>
                <a:spcPts val="0"/>
              </a:spcBef>
              <a:spcAft>
                <a:spcPts val="0"/>
              </a:spcAft>
              <a:buNone/>
            </a:pPr>
            <a:r>
              <a:rPr lang="en-US" dirty="0"/>
              <a:t>Multilayer Perceptron. </a:t>
            </a:r>
            <a:endParaRPr lang="en-US" sz="1100" dirty="0"/>
          </a:p>
        </p:txBody>
      </p:sp>
      <p:sp>
        <p:nvSpPr>
          <p:cNvPr id="578" name="Google Shape;5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d</a:t>
            </a:r>
          </a:p>
          <a:p>
            <a:pPr marL="0" lvl="0" indent="0" algn="l" rtl="0">
              <a:spcBef>
                <a:spcPts val="0"/>
              </a:spcBef>
              <a:spcAft>
                <a:spcPts val="0"/>
              </a:spcAft>
              <a:buNone/>
            </a:pPr>
            <a:r>
              <a:rPr lang="en-AU" dirty="0"/>
              <a:t>boosting classifier (</a:t>
            </a:r>
            <a:r>
              <a:rPr lang="en-AU" dirty="0" err="1"/>
              <a:t>XGBoost</a:t>
            </a:r>
            <a:r>
              <a:rPr lang="en-AU" dirty="0"/>
              <a:t>) are the best performing algorithms, achieving an accuracy of 94%. Interestingly, linear</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SVM, random forest, and Perez-LSVM performed poorly on DS2. Individual learners reported an accuracy of 47.75%, whereas ensemble learners’ accuracy is 81.5%.</a:t>
            </a:r>
            <a:endParaRPr dirty="0"/>
          </a:p>
        </p:txBody>
      </p:sp>
      <p:sp>
        <p:nvSpPr>
          <p:cNvPr id="584" name="Google Shape;58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will talk about what is fake news and what is machine learning and the impacts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How and why it has motivated to me to take up this topic,</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Briefly talk about the back ground of fake new detection.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What types are fact checking and what are  fake news generators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Transferability of attacks in simple terms reach the highest efficiency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Future research opportunities &amp; progress report</a:t>
            </a:r>
          </a:p>
        </p:txBody>
      </p:sp>
      <p:sp>
        <p:nvSpPr>
          <p:cNvPr id="171" name="Google Shape;1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11111"/>
                </a:solidFill>
                <a:effectLst/>
                <a:latin typeface="Roboto" panose="02000000000000000000" pitchFamily="2" charset="0"/>
              </a:rPr>
              <a:t>Illustration of different additive adversarial perturbations ( 1 , , 2 and ∞ ) (top) and the corresponding adversarial examples (bottom) that fool a state-of-the-art deep neural network. The norm of each perturbation is indicated below the corresponding image, except for the 1 perturbation (sparse) where the number of perturbed pixels is provided. </a:t>
            </a:r>
            <a:endParaRPr dirty="0"/>
          </a:p>
        </p:txBody>
      </p:sp>
      <p:sp>
        <p:nvSpPr>
          <p:cNvPr id="599" name="Google Shape;5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5" name="Google Shape;69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06c38dbe7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lvl="0" indent="0" algn="just" rtl="0">
              <a:lnSpc>
                <a:spcPct val="80000"/>
              </a:lnSpc>
              <a:spcBef>
                <a:spcPts val="0"/>
              </a:spcBef>
              <a:spcAft>
                <a:spcPts val="0"/>
              </a:spcAft>
              <a:buClr>
                <a:srgbClr val="000000"/>
              </a:buClr>
              <a:buSzPts val="770"/>
              <a:buFont typeface="Arial"/>
              <a:buNone/>
            </a:pPr>
            <a:r>
              <a:rPr lang="en-GB" sz="1460" dirty="0"/>
              <a:t> </a:t>
            </a:r>
            <a:endParaRPr sz="1460" dirty="0"/>
          </a:p>
          <a:p>
            <a:pPr marL="114300" lvl="0" indent="0" algn="just" rtl="0">
              <a:lnSpc>
                <a:spcPct val="80000"/>
              </a:lnSpc>
              <a:spcBef>
                <a:spcPts val="1000"/>
              </a:spcBef>
              <a:spcAft>
                <a:spcPts val="0"/>
              </a:spcAft>
              <a:buClr>
                <a:srgbClr val="000000"/>
              </a:buClr>
              <a:buSzPts val="770"/>
              <a:buFont typeface="Arial"/>
              <a:buNone/>
            </a:pPr>
            <a:r>
              <a:rPr lang="en-US" sz="1460" dirty="0"/>
              <a:t>As the target model, the </a:t>
            </a:r>
            <a:r>
              <a:rPr lang="en-US" sz="1460" dirty="0" err="1"/>
              <a:t>TextCNN</a:t>
            </a:r>
            <a:r>
              <a:rPr lang="en-US" sz="1460" dirty="0"/>
              <a:t> model was used.</a:t>
            </a:r>
            <a:endParaRPr sz="1460" dirty="0"/>
          </a:p>
          <a:p>
            <a:pPr marL="114300" lvl="0" indent="0" algn="just" rtl="0">
              <a:lnSpc>
                <a:spcPct val="80000"/>
              </a:lnSpc>
              <a:spcBef>
                <a:spcPts val="1000"/>
              </a:spcBef>
              <a:spcAft>
                <a:spcPts val="0"/>
              </a:spcAft>
              <a:buClr>
                <a:schemeClr val="dk1"/>
              </a:buClr>
              <a:buSzPts val="770"/>
              <a:buFont typeface="Arial"/>
              <a:buNone/>
            </a:pPr>
            <a:r>
              <a:rPr lang="en-US" sz="1460" dirty="0"/>
              <a:t>Two popular public benchmark datasets were used in the experiments: </a:t>
            </a:r>
            <a:endParaRPr sz="1460" dirty="0"/>
          </a:p>
          <a:p>
            <a:pPr marL="457200" lvl="0" indent="0" algn="just" rtl="0">
              <a:lnSpc>
                <a:spcPct val="80000"/>
              </a:lnSpc>
              <a:spcBef>
                <a:spcPts val="1000"/>
              </a:spcBef>
              <a:spcAft>
                <a:spcPts val="0"/>
              </a:spcAft>
              <a:buClr>
                <a:schemeClr val="dk1"/>
              </a:buClr>
              <a:buSzPts val="770"/>
              <a:buFont typeface="Arial"/>
              <a:buNone/>
            </a:pPr>
            <a:r>
              <a:rPr lang="en-US" sz="1460" dirty="0"/>
              <a:t>(</a:t>
            </a:r>
            <a:r>
              <a:rPr lang="en-US" sz="1460" dirty="0" err="1"/>
              <a:t>i</a:t>
            </a:r>
            <a:r>
              <a:rPr lang="en-US" sz="1460" dirty="0"/>
              <a:t>) Movie Reviews on Rotten Tomatoes (RT). Dataset contained 5, 331 </a:t>
            </a:r>
            <a:r>
              <a:rPr lang="en-US" sz="1460" dirty="0" err="1"/>
              <a:t>analysed</a:t>
            </a:r>
            <a:r>
              <a:rPr lang="en-US" sz="1460" dirty="0"/>
              <a:t> positive and negative movie reviews. The training set was made up of 80% of the dataset, 10% was used for development, and 10% was used for testing. </a:t>
            </a:r>
            <a:endParaRPr sz="1460" dirty="0"/>
          </a:p>
          <a:p>
            <a:pPr marL="457200" lvl="0" indent="0" algn="just" rtl="0">
              <a:lnSpc>
                <a:spcPct val="80000"/>
              </a:lnSpc>
              <a:spcBef>
                <a:spcPts val="1000"/>
              </a:spcBef>
              <a:spcAft>
                <a:spcPts val="0"/>
              </a:spcAft>
              <a:buClr>
                <a:schemeClr val="dk1"/>
              </a:buClr>
              <a:buSzPts val="770"/>
              <a:buFont typeface="Arial"/>
              <a:buNone/>
            </a:pPr>
            <a:r>
              <a:rPr lang="en-US" sz="1460" dirty="0"/>
              <a:t>(ii) The Internet Movie Database. Dataset includes 50,000 movie reviews gathered from online movie review sites. Training set was made up of 20% of the dataset.</a:t>
            </a:r>
            <a:endParaRPr sz="1460" dirty="0"/>
          </a:p>
          <a:p>
            <a:pPr marL="0" lvl="0" indent="0" algn="just" rtl="0">
              <a:lnSpc>
                <a:spcPct val="80000"/>
              </a:lnSpc>
              <a:spcBef>
                <a:spcPts val="1000"/>
              </a:spcBef>
              <a:spcAft>
                <a:spcPts val="0"/>
              </a:spcAft>
              <a:buClr>
                <a:srgbClr val="000000"/>
              </a:buClr>
              <a:buSzPts val="770"/>
              <a:buFont typeface="Arial"/>
              <a:buNone/>
            </a:pPr>
            <a:endParaRPr sz="360" dirty="0"/>
          </a:p>
          <a:p>
            <a:pPr marL="0" lvl="0" indent="114300" algn="just" rtl="0">
              <a:lnSpc>
                <a:spcPct val="80000"/>
              </a:lnSpc>
              <a:spcBef>
                <a:spcPts val="1000"/>
              </a:spcBef>
              <a:spcAft>
                <a:spcPts val="0"/>
              </a:spcAft>
              <a:buClr>
                <a:srgbClr val="000000"/>
              </a:buClr>
              <a:buSzPts val="770"/>
              <a:buFont typeface="Arial"/>
              <a:buNone/>
            </a:pPr>
            <a:r>
              <a:rPr lang="en-US" sz="1460" dirty="0"/>
              <a:t>Experiments were carried out in two ways:. </a:t>
            </a:r>
            <a:endParaRPr sz="1460" dirty="0"/>
          </a:p>
          <a:p>
            <a:pPr marL="457200" lvl="0" indent="0" algn="just" rtl="0">
              <a:lnSpc>
                <a:spcPct val="80000"/>
              </a:lnSpc>
              <a:spcBef>
                <a:spcPts val="1000"/>
              </a:spcBef>
              <a:spcAft>
                <a:spcPts val="0"/>
              </a:spcAft>
              <a:buClr>
                <a:srgbClr val="000000"/>
              </a:buClr>
              <a:buSzPts val="770"/>
              <a:buFont typeface="Arial"/>
              <a:buNone/>
            </a:pPr>
            <a:r>
              <a:rPr lang="en-US" sz="1460" dirty="0"/>
              <a:t>(</a:t>
            </a:r>
            <a:r>
              <a:rPr lang="en-US" sz="1460" dirty="0" err="1"/>
              <a:t>i</a:t>
            </a:r>
            <a:r>
              <a:rPr lang="en-US" sz="1460" dirty="0"/>
              <a:t>) Examine the performance of the researcher's model for changing an existing input text into an adversarial one using the prevalent parameters. Research approach was found to have a greater attack success rate, generate fluent sentences, and more efficient. </a:t>
            </a:r>
            <a:endParaRPr sz="1460" dirty="0"/>
          </a:p>
          <a:p>
            <a:pPr marL="457200" lvl="0" indent="0" algn="just" rtl="0">
              <a:lnSpc>
                <a:spcPct val="80000"/>
              </a:lnSpc>
              <a:spcBef>
                <a:spcPts val="1000"/>
              </a:spcBef>
              <a:spcAft>
                <a:spcPts val="0"/>
              </a:spcAft>
              <a:buClr>
                <a:schemeClr val="dk1"/>
              </a:buClr>
              <a:buSzPts val="770"/>
              <a:buFont typeface="Arial"/>
              <a:buNone/>
            </a:pPr>
            <a:r>
              <a:rPr lang="en-US" sz="1460" dirty="0"/>
              <a:t>(ii) Strategy for creating unrestricted adversarial texts from start was also reviewed. The created adversarial texts were largely correct, and they could be used to improve the robustness of text categorization models significantly</a:t>
            </a:r>
            <a:endParaRPr sz="1460" dirty="0"/>
          </a:p>
          <a:p>
            <a:pPr marL="914400" lvl="0" indent="0" algn="just" rtl="0">
              <a:lnSpc>
                <a:spcPct val="80000"/>
              </a:lnSpc>
              <a:spcBef>
                <a:spcPts val="1000"/>
              </a:spcBef>
              <a:spcAft>
                <a:spcPts val="0"/>
              </a:spcAft>
              <a:buClr>
                <a:srgbClr val="000000"/>
              </a:buClr>
              <a:buSzPts val="770"/>
              <a:buFont typeface="Arial"/>
              <a:buNone/>
            </a:pPr>
            <a:endParaRPr sz="1460" dirty="0"/>
          </a:p>
          <a:p>
            <a:pPr marL="0" lvl="0" indent="0" algn="l" rtl="0">
              <a:spcBef>
                <a:spcPts val="1000"/>
              </a:spcBef>
              <a:spcAft>
                <a:spcPts val="0"/>
              </a:spcAft>
              <a:buNone/>
            </a:pPr>
            <a:endParaRPr dirty="0"/>
          </a:p>
        </p:txBody>
      </p:sp>
      <p:sp>
        <p:nvSpPr>
          <p:cNvPr id="704" name="Google Shape;704;g106c38dbe7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06c38dbe7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1000"/>
              </a:spcBef>
              <a:spcAft>
                <a:spcPts val="0"/>
              </a:spcAft>
              <a:buClr>
                <a:schemeClr val="dk1"/>
              </a:buClr>
              <a:buSzPts val="1100"/>
              <a:buFont typeface="Arial"/>
              <a:buNone/>
            </a:pPr>
            <a:r>
              <a:rPr lang="en-US" sz="1600" dirty="0">
                <a:solidFill>
                  <a:schemeClr val="dk1"/>
                </a:solidFill>
                <a:latin typeface="Calibri"/>
                <a:ea typeface="Calibri"/>
                <a:cs typeface="Calibri"/>
                <a:sym typeface="Calibri"/>
              </a:rPr>
              <a:t>Two novel text crafting techniques were developed to enhance the attack effectiveness by using adversarial perturbations caused by adversarial sample generation algorithms:</a:t>
            </a:r>
            <a:endParaRPr sz="1600" dirty="0">
              <a:solidFill>
                <a:schemeClr val="dk1"/>
              </a:solidFill>
              <a:latin typeface="Calibri"/>
              <a:ea typeface="Calibri"/>
              <a:cs typeface="Calibri"/>
              <a:sym typeface="Calibri"/>
            </a:endParaRPr>
          </a:p>
          <a:p>
            <a:pPr marL="0" lvl="0" indent="0" algn="just" rtl="0">
              <a:spcBef>
                <a:spcPts val="1000"/>
              </a:spcBef>
              <a:spcAft>
                <a:spcPts val="0"/>
              </a:spcAft>
              <a:buClr>
                <a:schemeClr val="dk1"/>
              </a:buClr>
              <a:buSzPts val="1100"/>
              <a:buFont typeface="Arial"/>
              <a:buNone/>
            </a:pPr>
            <a:r>
              <a:rPr lang="en-US" sz="1600" dirty="0">
                <a:solidFill>
                  <a:schemeClr val="dk1"/>
                </a:solidFill>
                <a:latin typeface="Calibri"/>
                <a:ea typeface="Calibri"/>
                <a:cs typeface="Calibri"/>
                <a:sym typeface="Calibri"/>
              </a:rPr>
              <a:t>(</a:t>
            </a:r>
            <a:r>
              <a:rPr lang="en-US" sz="1600" dirty="0" err="1">
                <a:solidFill>
                  <a:schemeClr val="dk1"/>
                </a:solidFill>
                <a:latin typeface="Calibri"/>
                <a:ea typeface="Calibri"/>
                <a:cs typeface="Calibri"/>
                <a:sym typeface="Calibri"/>
              </a:rPr>
              <a:t>i</a:t>
            </a:r>
            <a:r>
              <a:rPr lang="en-US" sz="1600" dirty="0">
                <a:solidFill>
                  <a:schemeClr val="dk1"/>
                </a:solidFill>
                <a:latin typeface="Calibri"/>
                <a:ea typeface="Calibri"/>
                <a:cs typeface="Calibri"/>
                <a:sym typeface="Calibri"/>
              </a:rPr>
              <a:t>)  To estimate the TF-IDF values. </a:t>
            </a:r>
            <a:endParaRPr sz="1600" dirty="0">
              <a:solidFill>
                <a:schemeClr val="dk1"/>
              </a:solidFill>
              <a:latin typeface="Calibri"/>
              <a:ea typeface="Calibri"/>
              <a:cs typeface="Calibri"/>
              <a:sym typeface="Calibri"/>
            </a:endParaRPr>
          </a:p>
          <a:p>
            <a:pPr marL="0" lvl="0" indent="0" algn="just" rtl="0">
              <a:spcBef>
                <a:spcPts val="1000"/>
              </a:spcBef>
              <a:spcAft>
                <a:spcPts val="0"/>
              </a:spcAft>
              <a:buClr>
                <a:schemeClr val="dk1"/>
              </a:buClr>
              <a:buSzPts val="1100"/>
              <a:buFont typeface="Arial"/>
              <a:buNone/>
            </a:pPr>
            <a:r>
              <a:rPr lang="en-US" sz="1600" dirty="0">
                <a:solidFill>
                  <a:schemeClr val="dk1"/>
                </a:solidFill>
                <a:latin typeface="Calibri"/>
                <a:ea typeface="Calibri"/>
                <a:cs typeface="Calibri"/>
                <a:sym typeface="Calibri"/>
              </a:rPr>
              <a:t>(ii) Add special words to the original emails. </a:t>
            </a:r>
            <a:endParaRPr sz="1600" dirty="0">
              <a:solidFill>
                <a:schemeClr val="dk1"/>
              </a:solidFill>
              <a:latin typeface="Calibri"/>
              <a:ea typeface="Calibri"/>
              <a:cs typeface="Calibri"/>
              <a:sym typeface="Calibri"/>
            </a:endParaRPr>
          </a:p>
          <a:p>
            <a:pPr marL="0" lvl="0" indent="0" algn="l" rtl="0">
              <a:spcBef>
                <a:spcPts val="1000"/>
              </a:spcBef>
              <a:spcAft>
                <a:spcPts val="0"/>
              </a:spcAft>
              <a:buNone/>
            </a:pPr>
            <a:endParaRPr dirty="0"/>
          </a:p>
        </p:txBody>
      </p:sp>
      <p:sp>
        <p:nvSpPr>
          <p:cNvPr id="716" name="Google Shape;716;g106c38dbe7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057ebf10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1000"/>
              </a:spcBef>
              <a:spcAft>
                <a:spcPts val="0"/>
              </a:spcAft>
              <a:buSzPts val="1100"/>
              <a:buChar char="●"/>
            </a:pPr>
            <a:r>
              <a:rPr lang="en-US" dirty="0"/>
              <a:t>Tesseract was chosen for the experiment because it is one of the most widely used open-source OCR systems and because a trained model is available. </a:t>
            </a:r>
            <a:endParaRPr dirty="0"/>
          </a:p>
          <a:p>
            <a:pPr marL="457200" lvl="0" indent="-298450" algn="l" rtl="0">
              <a:spcBef>
                <a:spcPts val="0"/>
              </a:spcBef>
              <a:spcAft>
                <a:spcPts val="0"/>
              </a:spcAft>
              <a:buSzPts val="1100"/>
              <a:buChar char="●"/>
            </a:pPr>
            <a:r>
              <a:rPr lang="en-US" dirty="0"/>
              <a:t>By causing the OCR model to misrecognize a few key words, this attack changes the meaning of the resulting text. </a:t>
            </a:r>
            <a:endParaRPr dirty="0"/>
          </a:p>
          <a:p>
            <a:pPr marL="457200" lvl="0" indent="-298450" algn="l" rtl="0">
              <a:spcBef>
                <a:spcPts val="0"/>
              </a:spcBef>
              <a:spcAft>
                <a:spcPts val="0"/>
              </a:spcAft>
              <a:buSzPts val="1100"/>
              <a:buChar char="●"/>
            </a:pPr>
            <a:r>
              <a:rPr lang="en-US" dirty="0"/>
              <a:t>Researchers used papers from the publicly available corpus of Hillary Clinton's emails in the experiment to demonstrate how the attack works for photos of complete documents. </a:t>
            </a:r>
            <a:endParaRPr dirty="0"/>
          </a:p>
          <a:p>
            <a:pPr marL="457200" lvl="0" indent="-298450" algn="l" rtl="0">
              <a:spcBef>
                <a:spcPts val="0"/>
              </a:spcBef>
              <a:spcAft>
                <a:spcPts val="0"/>
              </a:spcAft>
              <a:buSzPts val="1100"/>
              <a:buChar char="●"/>
            </a:pPr>
            <a:r>
              <a:rPr lang="en-US" dirty="0"/>
              <a:t>Following strategies were employed: </a:t>
            </a:r>
            <a:endParaRPr dirty="0"/>
          </a:p>
          <a:p>
            <a:pPr marL="0" lvl="0" indent="0" algn="l" rtl="0">
              <a:spcBef>
                <a:spcPts val="0"/>
              </a:spcBef>
              <a:spcAft>
                <a:spcPts val="0"/>
              </a:spcAft>
              <a:buNone/>
            </a:pPr>
            <a:endParaRPr dirty="0"/>
          </a:p>
        </p:txBody>
      </p:sp>
      <p:sp>
        <p:nvSpPr>
          <p:cNvPr id="726" name="Google Shape;726;g1057ebf10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57ebf10f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828800" lvl="0" indent="0" algn="l" rtl="0">
              <a:spcBef>
                <a:spcPts val="1200"/>
              </a:spcBef>
              <a:spcAft>
                <a:spcPts val="0"/>
              </a:spcAft>
              <a:buNone/>
            </a:pPr>
            <a:endParaRPr i="1" dirty="0">
              <a:solidFill>
                <a:schemeClr val="dk1"/>
              </a:solidFill>
            </a:endParaRPr>
          </a:p>
          <a:p>
            <a:pPr marL="1828800" lvl="0" indent="-298450" algn="l" rtl="0">
              <a:spcBef>
                <a:spcPts val="1000"/>
              </a:spcBef>
              <a:spcAft>
                <a:spcPts val="0"/>
              </a:spcAft>
              <a:buClr>
                <a:schemeClr val="dk1"/>
              </a:buClr>
              <a:buSzPts val="1100"/>
              <a:buAutoNum type="alphaLcParenBoth"/>
            </a:pPr>
            <a:r>
              <a:rPr lang="en-US" b="1" i="1" dirty="0">
                <a:solidFill>
                  <a:schemeClr val="dk1"/>
                </a:solidFill>
              </a:rPr>
              <a:t>Generating adversarial text images</a:t>
            </a:r>
            <a:r>
              <a:rPr lang="en-US" i="1" dirty="0">
                <a:solidFill>
                  <a:schemeClr val="dk1"/>
                </a:solidFill>
              </a:rPr>
              <a:t>. </a:t>
            </a:r>
            <a:r>
              <a:rPr lang="en-US" dirty="0">
                <a:solidFill>
                  <a:schemeClr val="dk1"/>
                </a:solidFill>
              </a:rPr>
              <a:t>We first render a clean image based on the original text </a:t>
            </a:r>
            <a:r>
              <a:rPr lang="en-US" i="1" dirty="0">
                <a:solidFill>
                  <a:schemeClr val="dk1"/>
                </a:solidFill>
              </a:rPr>
              <a:t>t</a:t>
            </a:r>
            <a:r>
              <a:rPr lang="en-US" dirty="0">
                <a:solidFill>
                  <a:schemeClr val="dk1"/>
                </a:solidFill>
              </a:rPr>
              <a:t>. We run Algorithm 1 on </a:t>
            </a:r>
            <a:r>
              <a:rPr lang="en-US" i="1" dirty="0">
                <a:solidFill>
                  <a:schemeClr val="dk1"/>
                </a:solidFill>
              </a:rPr>
              <a:t>t </a:t>
            </a:r>
            <a:r>
              <a:rPr lang="en-US" dirty="0">
                <a:solidFill>
                  <a:schemeClr val="dk1"/>
                </a:solidFill>
              </a:rPr>
              <a:t>to obtain the adversarial text </a:t>
            </a:r>
            <a:r>
              <a:rPr lang="en-US" i="1" dirty="0">
                <a:solidFill>
                  <a:schemeClr val="dk1"/>
                </a:solidFill>
              </a:rPr>
              <a:t>t</a:t>
            </a:r>
            <a:r>
              <a:rPr lang="en-US" dirty="0">
                <a:solidFill>
                  <a:schemeClr val="dk1"/>
                </a:solidFill>
              </a:rPr>
              <a:t>⋆. We then locate the lines of the clean image where the texts needs to be modified. As in the basic attack, we generate the adversarial examples for these lines and replace the </a:t>
            </a:r>
            <a:r>
              <a:rPr lang="en-US" dirty="0" err="1">
                <a:solidFill>
                  <a:schemeClr val="dk1"/>
                </a:solidFill>
              </a:rPr>
              <a:t>orig</a:t>
            </a:r>
            <a:r>
              <a:rPr lang="en-US" dirty="0">
                <a:solidFill>
                  <a:schemeClr val="dk1"/>
                </a:solidFill>
              </a:rPr>
              <a:t>- </a:t>
            </a:r>
            <a:r>
              <a:rPr lang="en-US" dirty="0" err="1">
                <a:solidFill>
                  <a:schemeClr val="dk1"/>
                </a:solidFill>
              </a:rPr>
              <a:t>inal</a:t>
            </a:r>
            <a:r>
              <a:rPr lang="en-US" dirty="0">
                <a:solidFill>
                  <a:schemeClr val="dk1"/>
                </a:solidFill>
              </a:rPr>
              <a:t> lines with the generated images.</a:t>
            </a:r>
            <a:endParaRPr dirty="0">
              <a:solidFill>
                <a:schemeClr val="dk1"/>
              </a:solidFill>
            </a:endParaRPr>
          </a:p>
          <a:p>
            <a:pPr marL="1371600" lvl="0" indent="0" algn="l" rtl="0">
              <a:spcBef>
                <a:spcPts val="1000"/>
              </a:spcBef>
              <a:spcAft>
                <a:spcPts val="0"/>
              </a:spcAft>
              <a:buNone/>
            </a:pPr>
            <a:r>
              <a:rPr lang="en-US" dirty="0">
                <a:solidFill>
                  <a:schemeClr val="dk1"/>
                </a:solidFill>
              </a:rPr>
              <a:t>(c)	</a:t>
            </a:r>
            <a:r>
              <a:rPr lang="en-US" b="1" i="1" dirty="0">
                <a:solidFill>
                  <a:schemeClr val="dk1"/>
                </a:solidFill>
              </a:rPr>
              <a:t>Data poisoning attacks</a:t>
            </a:r>
            <a:r>
              <a:rPr lang="en-US" i="1" dirty="0">
                <a:solidFill>
                  <a:schemeClr val="dk1"/>
                </a:solidFill>
              </a:rPr>
              <a:t>. </a:t>
            </a:r>
            <a:r>
              <a:rPr lang="en-US" dirty="0">
                <a:solidFill>
                  <a:schemeClr val="dk1"/>
                </a:solidFill>
              </a:rPr>
              <a:t>OCR is often used as a </a:t>
            </a:r>
            <a:r>
              <a:rPr lang="en-US" dirty="0" err="1">
                <a:solidFill>
                  <a:schemeClr val="dk1"/>
                </a:solidFill>
              </a:rPr>
              <a:t>prepro</a:t>
            </a:r>
            <a:r>
              <a:rPr lang="en-US" dirty="0">
                <a:solidFill>
                  <a:schemeClr val="dk1"/>
                </a:solidFill>
              </a:rPr>
              <a:t>- </a:t>
            </a:r>
            <a:r>
              <a:rPr lang="en-US" dirty="0" err="1">
                <a:solidFill>
                  <a:schemeClr val="dk1"/>
                </a:solidFill>
              </a:rPr>
              <a:t>cessing</a:t>
            </a:r>
            <a:r>
              <a:rPr lang="en-US" dirty="0">
                <a:solidFill>
                  <a:schemeClr val="dk1"/>
                </a:solidFill>
              </a:rPr>
              <a:t> step for collecting raw data to train NLP models Our attack can contaminate the raw text im- ages used as part of the training data and thus affect the performance of the trained model.</a:t>
            </a:r>
            <a:endParaRPr dirty="0">
              <a:solidFill>
                <a:schemeClr val="dk1"/>
              </a:solidFill>
            </a:endParaRPr>
          </a:p>
          <a:p>
            <a:pPr marL="0" lvl="0" indent="0" algn="l" rtl="0">
              <a:spcBef>
                <a:spcPts val="0"/>
              </a:spcBef>
              <a:spcAft>
                <a:spcPts val="0"/>
              </a:spcAft>
              <a:buNone/>
            </a:pPr>
            <a:endParaRPr dirty="0"/>
          </a:p>
        </p:txBody>
      </p:sp>
      <p:sp>
        <p:nvSpPr>
          <p:cNvPr id="735" name="Google Shape;735;g1057ebf10f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news article’s  are </a:t>
            </a:r>
            <a:r>
              <a:rPr lang="en-US" dirty="0" err="1">
                <a:solidFill>
                  <a:schemeClr val="lt1"/>
                </a:solidFill>
              </a:rPr>
              <a:t>devided</a:t>
            </a:r>
            <a:r>
              <a:rPr lang="en-US" dirty="0">
                <a:solidFill>
                  <a:schemeClr val="lt1"/>
                </a:solidFill>
              </a:rPr>
              <a:t> into Knowledge elements such as statement, image, title, publisher, and caption,</a:t>
            </a:r>
          </a:p>
          <a:p>
            <a:pPr marL="0" lvl="0" indent="0" algn="l" rtl="0">
              <a:spcBef>
                <a:spcPts val="0"/>
              </a:spcBef>
              <a:spcAft>
                <a:spcPts val="0"/>
              </a:spcAft>
              <a:buNone/>
            </a:pPr>
            <a:endParaRPr lang="en-US" dirty="0">
              <a:solidFill>
                <a:schemeClr val="lt1"/>
              </a:solidFill>
            </a:endParaRPr>
          </a:p>
          <a:p>
            <a:pPr marL="0" lvl="0" indent="0" algn="l" rtl="0">
              <a:spcBef>
                <a:spcPts val="0"/>
              </a:spcBef>
              <a:spcAft>
                <a:spcPts val="0"/>
              </a:spcAft>
              <a:buNone/>
            </a:pPr>
            <a:r>
              <a:rPr lang="en-US" dirty="0">
                <a:solidFill>
                  <a:schemeClr val="lt1"/>
                </a:solidFill>
              </a:rPr>
              <a:t>This is huge step to find exclusive news articles and find out they are genuine. Spammers and scammers can apply this research methods to create adversarial fake news </a:t>
            </a:r>
          </a:p>
        </p:txBody>
      </p:sp>
      <p:sp>
        <p:nvSpPr>
          <p:cNvPr id="746" name="Google Shape;74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55" name="Google Shape;75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There is a chance to make the classifiers more precise on the basis of </a:t>
            </a:r>
            <a:r>
              <a:rPr lang="en-US" dirty="0" err="1"/>
              <a:t>BlackBox</a:t>
            </a:r>
            <a:r>
              <a:rPr lang="en-US" dirty="0"/>
              <a:t> and Whitebox testing which involves making changes to the text to trick the classifiers and reduce the correctness of their responses. </a:t>
            </a:r>
            <a:r>
              <a:rPr lang="en-US" dirty="0" err="1"/>
              <a:t>Hotflip</a:t>
            </a:r>
            <a:r>
              <a:rPr lang="en-US" dirty="0"/>
              <a:t>, an existing text analysis technique, for instance, used to have a defect in </a:t>
            </a:r>
            <a:r>
              <a:rPr lang="en-US" dirty="0" err="1"/>
              <a:t>recognising</a:t>
            </a:r>
            <a:r>
              <a:rPr lang="en-US" dirty="0"/>
              <a:t> alternate words or deliberate spelling errors to trick the classifiers. These techniques were capable of evading machine learning spam filters and wreaking havoc. We will apply the EANN technique to news articles, which employs adversarial learning on both textual and visual data.</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763" name="Google Shape;76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lets start of this survey with fake news</a:t>
            </a:r>
            <a:endParaRPr dirty="0"/>
          </a:p>
        </p:txBody>
      </p:sp>
      <p:sp>
        <p:nvSpPr>
          <p:cNvPr id="195" name="Google Shape;1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057ebf10f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1000" dirty="0">
                <a:solidFill>
                  <a:schemeClr val="dk1"/>
                </a:solidFill>
              </a:rPr>
              <a:t>In this study, we included the CNN and Daily Mail datasets for additional learning during BERT’s pre-training stage to improve its detection capabilities. The data that the training and testing processes employ are used to fine-tune news articles. BERT’s pre-training exhibits good performance in other prior natural language processing (NLP) tasks. However, the data used in BERT model is based on 2500 M words of general data obtained from Wikipedia and 800 M words from the Book Corpus. While this data includes a wide range of information, it still lacks detailed information on individual domains. To address this shortcoming, news data have been added at the pre-training level in this study to improve its fake news detection capabilities. </a:t>
            </a:r>
            <a:endParaRPr sz="1000" dirty="0">
              <a:solidFill>
                <a:schemeClr val="dk1"/>
              </a:solidFill>
            </a:endParaRPr>
          </a:p>
          <a:p>
            <a:pPr marL="0" lvl="0" indent="0" algn="l" rtl="0">
              <a:spcBef>
                <a:spcPts val="1200"/>
              </a:spcBef>
              <a:spcAft>
                <a:spcPts val="0"/>
              </a:spcAft>
              <a:buNone/>
            </a:pPr>
            <a:endParaRPr dirty="0"/>
          </a:p>
          <a:p>
            <a:pPr marL="0" lvl="0" indent="0" algn="l" rtl="0">
              <a:spcBef>
                <a:spcPts val="0"/>
              </a:spcBef>
              <a:spcAft>
                <a:spcPts val="0"/>
              </a:spcAft>
              <a:buNone/>
            </a:pPr>
            <a:endParaRPr dirty="0"/>
          </a:p>
        </p:txBody>
      </p:sp>
      <p:sp>
        <p:nvSpPr>
          <p:cNvPr id="772" name="Google Shape;772;g1057ebf10f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057ebf10f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endParaRPr>
          </a:p>
          <a:p>
            <a:pPr marL="0" lvl="0" indent="0" algn="l" rtl="0">
              <a:lnSpc>
                <a:spcPct val="115000"/>
              </a:lnSpc>
              <a:spcBef>
                <a:spcPts val="1200"/>
              </a:spcBef>
              <a:spcAft>
                <a:spcPts val="0"/>
              </a:spcAft>
              <a:buNone/>
            </a:pPr>
            <a:r>
              <a:rPr lang="en-US" sz="1000" i="1" dirty="0"/>
              <a:t>(c)	</a:t>
            </a:r>
            <a:r>
              <a:rPr lang="en-US" sz="1000" b="1" dirty="0"/>
              <a:t>Web-based features</a:t>
            </a:r>
            <a:r>
              <a:rPr lang="en-US" sz="1000" dirty="0"/>
              <a:t>:</a:t>
            </a:r>
            <a:endParaRPr sz="1000" dirty="0"/>
          </a:p>
          <a:p>
            <a:pPr marL="0" lvl="0" indent="0" algn="l" rtl="0">
              <a:lnSpc>
                <a:spcPct val="115000"/>
              </a:lnSpc>
              <a:spcBef>
                <a:spcPts val="1200"/>
              </a:spcBef>
              <a:spcAft>
                <a:spcPts val="0"/>
              </a:spcAft>
              <a:buNone/>
            </a:pPr>
            <a:r>
              <a:rPr lang="en-US" sz="800" b="1" u="sng" dirty="0"/>
              <a:t>Attribute </a:t>
            </a:r>
            <a:r>
              <a:rPr lang="en-US" sz="800" dirty="0"/>
              <a:t>  				</a:t>
            </a:r>
            <a:r>
              <a:rPr lang="en-US" sz="800" b="1" u="sng" dirty="0"/>
              <a:t>Description</a:t>
            </a:r>
            <a:endParaRPr sz="800" b="1" u="sng" dirty="0"/>
          </a:p>
          <a:p>
            <a:pPr marL="0" lvl="0" indent="0" algn="l" rtl="0">
              <a:lnSpc>
                <a:spcPct val="115000"/>
              </a:lnSpc>
              <a:spcBef>
                <a:spcPts val="1200"/>
              </a:spcBef>
              <a:spcAft>
                <a:spcPts val="0"/>
              </a:spcAft>
              <a:buNone/>
            </a:pPr>
            <a:r>
              <a:rPr lang="en-US" sz="800" dirty="0"/>
              <a:t>Global and Country ranking   			Alexa, a popular ranking service, provides reliable ranking to websites based on</a:t>
            </a:r>
            <a:endParaRPr sz="800" dirty="0"/>
          </a:p>
          <a:p>
            <a:pPr marL="0" lvl="0" indent="0" algn="l" rtl="0">
              <a:lnSpc>
                <a:spcPct val="115000"/>
              </a:lnSpc>
              <a:spcBef>
                <a:spcPts val="1200"/>
              </a:spcBef>
              <a:spcAft>
                <a:spcPts val="0"/>
              </a:spcAft>
              <a:buNone/>
            </a:pPr>
            <a:r>
              <a:rPr lang="en-US" sz="800" dirty="0"/>
              <a:t>Webpages				</a:t>
            </a:r>
            <a:r>
              <a:rPr lang="en-US" sz="800" dirty="0">
                <a:solidFill>
                  <a:schemeClr val="dk1"/>
                </a:solidFill>
              </a:rPr>
              <a:t>The number of webpages. More the number of webpages and lack of broken links ensures authenticity of the host</a:t>
            </a:r>
            <a:endParaRPr sz="800" dirty="0">
              <a:solidFill>
                <a:schemeClr val="dk1"/>
              </a:solidFill>
            </a:endParaRPr>
          </a:p>
          <a:p>
            <a:pPr marL="0" lvl="0" indent="0" algn="l" rtl="0">
              <a:lnSpc>
                <a:spcPct val="115000"/>
              </a:lnSpc>
              <a:spcBef>
                <a:spcPts val="1200"/>
              </a:spcBef>
              <a:spcAft>
                <a:spcPts val="0"/>
              </a:spcAft>
              <a:buNone/>
            </a:pPr>
            <a:r>
              <a:rPr lang="en-US" sz="800" dirty="0"/>
              <a:t>Time spent by visitor 	</a:t>
            </a:r>
            <a:r>
              <a:rPr lang="en-US" sz="800" dirty="0">
                <a:solidFill>
                  <a:schemeClr val="dk1"/>
                </a:solidFill>
              </a:rPr>
              <a:t>A visitor spending relative high time in the website improves authenticity of the host</a:t>
            </a:r>
            <a:endParaRPr sz="800" dirty="0"/>
          </a:p>
          <a:p>
            <a:pPr marL="0" lvl="0" indent="0" algn="l" rtl="0">
              <a:lnSpc>
                <a:spcPct val="115000"/>
              </a:lnSpc>
              <a:spcBef>
                <a:spcPts val="1200"/>
              </a:spcBef>
              <a:spcAft>
                <a:spcPts val="0"/>
              </a:spcAft>
              <a:buNone/>
            </a:pPr>
            <a:r>
              <a:rPr lang="en-US" sz="800" dirty="0"/>
              <a:t>Web referrals		</a:t>
            </a:r>
            <a:r>
              <a:rPr lang="en-US" sz="800" dirty="0">
                <a:solidFill>
                  <a:schemeClr val="dk1"/>
                </a:solidFill>
              </a:rPr>
              <a:t>More the number of web referrals of a website in other Internet resources improves the credibility of the website</a:t>
            </a:r>
            <a:endParaRPr sz="800" dirty="0">
              <a:solidFill>
                <a:schemeClr val="dk1"/>
              </a:solidFill>
            </a:endParaRPr>
          </a:p>
          <a:p>
            <a:pPr marL="0" lvl="0" indent="0" algn="l" rtl="0">
              <a:lnSpc>
                <a:spcPct val="115000"/>
              </a:lnSpc>
              <a:spcBef>
                <a:spcPts val="1200"/>
              </a:spcBef>
              <a:spcAft>
                <a:spcPts val="0"/>
              </a:spcAft>
              <a:buNone/>
            </a:pPr>
            <a:r>
              <a:rPr lang="en-US" sz="800" dirty="0"/>
              <a:t>Web traffic		</a:t>
            </a:r>
            <a:r>
              <a:rPr lang="en-US" sz="800" dirty="0">
                <a:solidFill>
                  <a:schemeClr val="dk1"/>
                </a:solidFill>
              </a:rPr>
              <a:t>(a) The consistency in the number of visitors to the website adds to the trustworthiness of the website</a:t>
            </a:r>
            <a:endParaRPr sz="800" dirty="0">
              <a:solidFill>
                <a:schemeClr val="dk1"/>
              </a:solidFill>
            </a:endParaRPr>
          </a:p>
          <a:p>
            <a:pPr marL="914400" lvl="0" indent="457200" algn="l" rtl="0">
              <a:lnSpc>
                <a:spcPct val="115000"/>
              </a:lnSpc>
              <a:spcBef>
                <a:spcPts val="1200"/>
              </a:spcBef>
              <a:spcAft>
                <a:spcPts val="0"/>
              </a:spcAft>
              <a:buNone/>
            </a:pPr>
            <a:r>
              <a:rPr lang="en-US" sz="800" dirty="0">
                <a:solidFill>
                  <a:schemeClr val="dk1"/>
                </a:solidFill>
              </a:rPr>
              <a:t>(b) Number of page views and</a:t>
            </a:r>
            <a:endParaRPr sz="800" dirty="0">
              <a:solidFill>
                <a:schemeClr val="dk1"/>
              </a:solidFill>
            </a:endParaRPr>
          </a:p>
          <a:p>
            <a:pPr marL="914400" lvl="0" indent="457200" algn="l" rtl="0">
              <a:lnSpc>
                <a:spcPct val="115000"/>
              </a:lnSpc>
              <a:spcBef>
                <a:spcPts val="1200"/>
              </a:spcBef>
              <a:spcAft>
                <a:spcPts val="0"/>
              </a:spcAft>
              <a:buNone/>
            </a:pPr>
            <a:r>
              <a:rPr lang="en-US" sz="800" dirty="0">
                <a:solidFill>
                  <a:schemeClr val="dk1"/>
                </a:solidFill>
              </a:rPr>
              <a:t>(c) amount of traffic reaching it through search engines</a:t>
            </a:r>
            <a:endParaRPr sz="800" dirty="0"/>
          </a:p>
          <a:p>
            <a:pPr marL="0" lvl="0" indent="0" algn="l" rtl="0">
              <a:lnSpc>
                <a:spcPct val="115000"/>
              </a:lnSpc>
              <a:spcBef>
                <a:spcPts val="1200"/>
              </a:spcBef>
              <a:spcAft>
                <a:spcPts val="0"/>
              </a:spcAft>
              <a:buNone/>
            </a:pPr>
            <a:r>
              <a:rPr lang="en-US" sz="800" dirty="0"/>
              <a:t>Category 			</a:t>
            </a:r>
            <a:r>
              <a:rPr lang="en-US" sz="800" dirty="0">
                <a:solidFill>
                  <a:schemeClr val="dk1"/>
                </a:solidFill>
              </a:rPr>
              <a:t>Identify the category or the subject matter to which the domain name belongs </a:t>
            </a:r>
            <a:endParaRPr sz="800" dirty="0"/>
          </a:p>
          <a:p>
            <a:pPr marL="0" lvl="0" indent="0" algn="l" rtl="0">
              <a:lnSpc>
                <a:spcPct val="115000"/>
              </a:lnSpc>
              <a:spcBef>
                <a:spcPts val="1200"/>
              </a:spcBef>
              <a:spcAft>
                <a:spcPts val="0"/>
              </a:spcAft>
              <a:buNone/>
            </a:pPr>
            <a:r>
              <a:rPr lang="en-US" sz="800" dirty="0"/>
              <a:t>Geo-location		</a:t>
            </a:r>
            <a:r>
              <a:rPr lang="en-US" sz="800" dirty="0">
                <a:solidFill>
                  <a:schemeClr val="dk1"/>
                </a:solidFill>
              </a:rPr>
              <a:t>Geo-location of the IP addresses on which the domain name is hosted</a:t>
            </a:r>
            <a:endParaRPr sz="800" dirty="0"/>
          </a:p>
          <a:p>
            <a:pPr marL="0" lvl="0" indent="0" algn="l" rtl="0">
              <a:lnSpc>
                <a:spcPct val="115000"/>
              </a:lnSpc>
              <a:spcBef>
                <a:spcPts val="1200"/>
              </a:spcBef>
              <a:spcAft>
                <a:spcPts val="0"/>
              </a:spcAft>
              <a:buNone/>
            </a:pPr>
            <a:r>
              <a:rPr lang="en-US" sz="800" dirty="0"/>
              <a:t>(d) </a:t>
            </a:r>
            <a:r>
              <a:rPr lang="en-US" sz="800" b="1" dirty="0"/>
              <a:t> </a:t>
            </a:r>
            <a:r>
              <a:rPr lang="en-US" sz="1000" b="1" i="1" dirty="0">
                <a:solidFill>
                  <a:schemeClr val="dk1"/>
                </a:solidFill>
              </a:rPr>
              <a:t>Lexical features</a:t>
            </a:r>
            <a:r>
              <a:rPr lang="en-US" sz="1000" i="1" dirty="0">
                <a:solidFill>
                  <a:schemeClr val="dk1"/>
                </a:solidFill>
              </a:rPr>
              <a:t>:</a:t>
            </a:r>
            <a:endParaRPr sz="1000" i="1" dirty="0">
              <a:solidFill>
                <a:schemeClr val="dk1"/>
              </a:solidFill>
            </a:endParaRPr>
          </a:p>
          <a:p>
            <a:pPr marL="0" lvl="0" indent="0" algn="l" rtl="0">
              <a:lnSpc>
                <a:spcPct val="115000"/>
              </a:lnSpc>
              <a:spcBef>
                <a:spcPts val="1200"/>
              </a:spcBef>
              <a:spcAft>
                <a:spcPts val="0"/>
              </a:spcAft>
              <a:buNone/>
            </a:pPr>
            <a:r>
              <a:rPr lang="en-US" sz="800" b="1" u="sng" dirty="0"/>
              <a:t>Attribute</a:t>
            </a:r>
            <a:r>
              <a:rPr lang="en-US" sz="800" b="1" dirty="0"/>
              <a:t>   		</a:t>
            </a:r>
            <a:r>
              <a:rPr lang="en-US" sz="800" b="1" u="sng" dirty="0"/>
              <a:t>Description</a:t>
            </a:r>
            <a:endParaRPr sz="800" b="1" u="sng" dirty="0"/>
          </a:p>
          <a:p>
            <a:pPr marL="0" lvl="0" indent="0" algn="l" rtl="0">
              <a:lnSpc>
                <a:spcPct val="115000"/>
              </a:lnSpc>
              <a:spcBef>
                <a:spcPts val="1200"/>
              </a:spcBef>
              <a:spcAft>
                <a:spcPts val="0"/>
              </a:spcAft>
              <a:buNone/>
            </a:pPr>
            <a:r>
              <a:rPr lang="en-US" sz="800" dirty="0"/>
              <a:t>Dots   			Number of dots in the domain name should not be greater than 3</a:t>
            </a:r>
            <a:endParaRPr sz="800" dirty="0"/>
          </a:p>
          <a:p>
            <a:pPr marL="0" lvl="0" indent="0" algn="l" rtl="0">
              <a:lnSpc>
                <a:spcPct val="115000"/>
              </a:lnSpc>
              <a:spcBef>
                <a:spcPts val="1200"/>
              </a:spcBef>
              <a:spcAft>
                <a:spcPts val="0"/>
              </a:spcAft>
              <a:buNone/>
            </a:pPr>
            <a:r>
              <a:rPr lang="en-US" sz="800" dirty="0"/>
              <a:t>Underscores and hyphens 	</a:t>
            </a:r>
            <a:r>
              <a:rPr lang="en-US" sz="800" dirty="0">
                <a:solidFill>
                  <a:schemeClr val="dk1"/>
                </a:solidFill>
              </a:rPr>
              <a:t>Total count of underscores and hyphens in the domain name to be less than 4 </a:t>
            </a:r>
            <a:endParaRPr sz="800" dirty="0">
              <a:solidFill>
                <a:schemeClr val="dk1"/>
              </a:solidFill>
            </a:endParaRPr>
          </a:p>
          <a:p>
            <a:pPr marL="0" lvl="0" indent="0" algn="l" rtl="0">
              <a:lnSpc>
                <a:spcPct val="115000"/>
              </a:lnSpc>
              <a:spcBef>
                <a:spcPts val="1200"/>
              </a:spcBef>
              <a:spcAft>
                <a:spcPts val="0"/>
              </a:spcAft>
              <a:buNone/>
            </a:pPr>
            <a:r>
              <a:rPr lang="en-US" sz="800" dirty="0"/>
              <a:t>Digits			</a:t>
            </a:r>
            <a:r>
              <a:rPr lang="en-US" sz="800" dirty="0">
                <a:solidFill>
                  <a:schemeClr val="dk1"/>
                </a:solidFill>
              </a:rPr>
              <a:t>Count of number of digits in the domain name to be less than 4</a:t>
            </a:r>
            <a:endParaRPr sz="800" dirty="0">
              <a:solidFill>
                <a:schemeClr val="dk1"/>
              </a:solidFill>
            </a:endParaRPr>
          </a:p>
          <a:p>
            <a:pPr marL="0" lvl="0" indent="0" algn="l" rtl="0">
              <a:lnSpc>
                <a:spcPct val="115000"/>
              </a:lnSpc>
              <a:spcBef>
                <a:spcPts val="1200"/>
              </a:spcBef>
              <a:spcAft>
                <a:spcPts val="0"/>
              </a:spcAft>
              <a:buNone/>
            </a:pPr>
            <a:r>
              <a:rPr lang="en-US" sz="800" dirty="0"/>
              <a:t>Illegitimate contents	</a:t>
            </a:r>
            <a:r>
              <a:rPr lang="en-US" sz="800" dirty="0">
                <a:solidFill>
                  <a:schemeClr val="dk1"/>
                </a:solidFill>
              </a:rPr>
              <a:t>We prepared a list of illegitimate words</a:t>
            </a:r>
            <a:endParaRPr sz="800" dirty="0">
              <a:solidFill>
                <a:schemeClr val="dk1"/>
              </a:solidFill>
            </a:endParaRPr>
          </a:p>
          <a:p>
            <a:pPr marL="0" lvl="0" indent="0" algn="l" rtl="0">
              <a:lnSpc>
                <a:spcPct val="115000"/>
              </a:lnSpc>
              <a:spcBef>
                <a:spcPts val="1200"/>
              </a:spcBef>
              <a:spcAft>
                <a:spcPts val="0"/>
              </a:spcAft>
              <a:buNone/>
            </a:pPr>
            <a:endParaRPr sz="800" dirty="0"/>
          </a:p>
          <a:p>
            <a:pPr marL="0" lvl="0" indent="0" algn="l" rtl="0">
              <a:lnSpc>
                <a:spcPct val="115000"/>
              </a:lnSpc>
              <a:spcBef>
                <a:spcPts val="1200"/>
              </a:spcBef>
              <a:spcAft>
                <a:spcPts val="0"/>
              </a:spcAft>
              <a:buNone/>
            </a:pPr>
            <a:endParaRPr sz="1000" i="1" dirty="0">
              <a:solidFill>
                <a:schemeClr val="dk1"/>
              </a:solidFill>
            </a:endParaRPr>
          </a:p>
          <a:p>
            <a:pPr marL="0" lvl="0" indent="0" algn="l" rtl="0">
              <a:lnSpc>
                <a:spcPct val="115000"/>
              </a:lnSpc>
              <a:spcBef>
                <a:spcPts val="1200"/>
              </a:spcBef>
              <a:spcAft>
                <a:spcPts val="0"/>
              </a:spcAft>
              <a:buNone/>
            </a:pPr>
            <a:endParaRPr sz="800" dirty="0"/>
          </a:p>
          <a:p>
            <a:pPr marL="0" lvl="0" indent="0" algn="l" rtl="0">
              <a:lnSpc>
                <a:spcPct val="115000"/>
              </a:lnSpc>
              <a:spcBef>
                <a:spcPts val="1200"/>
              </a:spcBef>
              <a:spcAft>
                <a:spcPts val="0"/>
              </a:spcAft>
              <a:buNone/>
            </a:pPr>
            <a:endParaRPr sz="800" dirty="0"/>
          </a:p>
          <a:p>
            <a:pPr marL="0" lvl="0" indent="0" algn="l" rtl="0">
              <a:lnSpc>
                <a:spcPct val="115000"/>
              </a:lnSpc>
              <a:spcBef>
                <a:spcPts val="1200"/>
              </a:spcBef>
              <a:spcAft>
                <a:spcPts val="0"/>
              </a:spcAft>
              <a:buNone/>
            </a:pPr>
            <a:endParaRPr sz="1000" dirty="0"/>
          </a:p>
          <a:p>
            <a:pPr marL="0" lvl="0" indent="0" algn="l" rtl="0">
              <a:lnSpc>
                <a:spcPct val="115000"/>
              </a:lnSpc>
              <a:spcBef>
                <a:spcPts val="1200"/>
              </a:spcBef>
              <a:spcAft>
                <a:spcPts val="0"/>
              </a:spcAft>
              <a:buNone/>
            </a:pPr>
            <a:endParaRPr sz="800" dirty="0"/>
          </a:p>
          <a:p>
            <a:pPr marL="0" lvl="0" indent="0" algn="l" rtl="0">
              <a:lnSpc>
                <a:spcPct val="115000"/>
              </a:lnSpc>
              <a:spcBef>
                <a:spcPts val="1200"/>
              </a:spcBef>
              <a:spcAft>
                <a:spcPts val="0"/>
              </a:spcAft>
              <a:buNone/>
            </a:pPr>
            <a:endParaRPr sz="800" dirty="0"/>
          </a:p>
          <a:p>
            <a:pPr marL="0" lvl="0" indent="0" algn="l" rtl="0">
              <a:lnSpc>
                <a:spcPct val="115000"/>
              </a:lnSpc>
              <a:spcBef>
                <a:spcPts val="1200"/>
              </a:spcBef>
              <a:spcAft>
                <a:spcPts val="0"/>
              </a:spcAft>
              <a:buNone/>
            </a:pPr>
            <a:endParaRPr sz="800" dirty="0"/>
          </a:p>
          <a:p>
            <a:pPr marL="0" lvl="0" indent="0" algn="l" rtl="0">
              <a:spcBef>
                <a:spcPts val="1200"/>
              </a:spcBef>
              <a:spcAft>
                <a:spcPts val="0"/>
              </a:spcAft>
              <a:buNone/>
            </a:pPr>
            <a:endParaRPr dirty="0"/>
          </a:p>
        </p:txBody>
      </p:sp>
      <p:sp>
        <p:nvSpPr>
          <p:cNvPr id="782" name="Google Shape;782;g1057ebf10f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91" name="Google Shape;7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222"/>
                </a:solidFill>
                <a:effectLst/>
                <a:latin typeface="Source Serif Pro" panose="02040603050405020204" pitchFamily="18" charset="0"/>
              </a:rPr>
              <a:t>On January 20 post floated that the millimeter wave spectrum used by 5G technology and Covid-19.</a:t>
            </a:r>
            <a:r>
              <a:rPr lang="en-US" b="0" i="0" dirty="0">
                <a:solidFill>
                  <a:srgbClr val="222222"/>
                </a:solidFill>
                <a:effectLst/>
                <a:latin typeface="Source Serif Pro" panose="020B0604020202020204" pitchFamily="18" charset="0"/>
              </a:rPr>
              <a:t> The article was taken down within hours, but </a:t>
            </a:r>
            <a:r>
              <a:rPr lang="en-US" b="0" i="0" dirty="0">
                <a:solidFill>
                  <a:srgbClr val="000000"/>
                </a:solidFill>
                <a:effectLst/>
                <a:latin typeface="Source Serif Pro" panose="020B0604020202020204" pitchFamily="18" charset="0"/>
                <a:hlinkClick r:id="rId3"/>
              </a:rPr>
              <a:t>the theory had already spread</a:t>
            </a:r>
            <a:r>
              <a:rPr lang="en-US" b="0" i="0" dirty="0">
                <a:solidFill>
                  <a:srgbClr val="222222"/>
                </a:solidFill>
                <a:effectLst/>
                <a:latin typeface="Source Serif Pro" panose="020B0604020202020204" pitchFamily="18" charset="0"/>
              </a:rPr>
              <a:t> to English-language Facebook pages. </a:t>
            </a:r>
            <a:r>
              <a:rPr lang="en-US" b="0" i="0" dirty="0">
                <a:solidFill>
                  <a:srgbClr val="222222"/>
                </a:solidFill>
                <a:effectLst/>
                <a:latin typeface="Source Serif Pro" panose="02040603050405020204" pitchFamily="18" charset="0"/>
              </a:rPr>
              <a:t>There’s been a crowd that has been saying that 5G is harmful to human health for years, ever since 5G was first being proposed [and] well before any towers or networks were online</a:t>
            </a:r>
            <a:endParaRPr dirty="0"/>
          </a:p>
        </p:txBody>
      </p:sp>
      <p:sp>
        <p:nvSpPr>
          <p:cNvPr id="211" name="Google Shape;2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chemeClr val="lt1"/>
                </a:solidFill>
                <a:latin typeface="Calibri"/>
                <a:ea typeface="Calibri"/>
                <a:cs typeface="Calibri"/>
                <a:sym typeface="Calibri"/>
              </a:rPr>
              <a:t>Fake news is false stories that appear to be news, spread on the Internet or using other media, usually created to influence political views or as a joke.</a:t>
            </a:r>
          </a:p>
          <a:p>
            <a:pPr marL="0" lvl="0" indent="0" algn="l" rtl="0">
              <a:spcBef>
                <a:spcPts val="0"/>
              </a:spcBef>
              <a:spcAft>
                <a:spcPts val="0"/>
              </a:spcAft>
              <a:buNone/>
            </a:pPr>
            <a:endParaRPr lang="en-US" sz="1100" b="0" i="0" u="none" strike="noStrike" cap="none" dirty="0">
              <a:solidFill>
                <a:schemeClr val="lt1"/>
              </a:solidFill>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111111"/>
                </a:solidFill>
                <a:effectLst/>
                <a:latin typeface="Helvetica" panose="020B0604020202020204" pitchFamily="34" charset="0"/>
              </a:rPr>
              <a:t>Hillary Clinton sold weapons to ISIS and it was confirmed by WikiLeaks </a:t>
            </a:r>
            <a:r>
              <a:rPr lang="en-US" b="0" i="0" dirty="0">
                <a:solidFill>
                  <a:srgbClr val="111111"/>
                </a:solidFill>
                <a:effectLst/>
                <a:latin typeface="Georgia" panose="02040502050405020303" pitchFamily="18" charset="0"/>
              </a:rPr>
              <a:t>This stemmed from a number of social media users who posted that one of the Wikileaks emails from "The Podesta Emails" proved Hillary Clinton had "sold weapons to ISIS,“ there were just ordinary set of emails sent by </a:t>
            </a:r>
            <a:r>
              <a:rPr lang="en-US" b="0" i="0" dirty="0" err="1">
                <a:solidFill>
                  <a:srgbClr val="111111"/>
                </a:solidFill>
                <a:effectLst/>
                <a:latin typeface="Georgia" panose="02040502050405020303" pitchFamily="18" charset="0"/>
              </a:rPr>
              <a:t>hilary</a:t>
            </a:r>
            <a:r>
              <a:rPr lang="en-US" b="0" i="0" dirty="0">
                <a:solidFill>
                  <a:srgbClr val="111111"/>
                </a:solidFill>
                <a:effectLst/>
                <a:latin typeface="Georgia" panose="02040502050405020303" pitchFamily="18" charset="0"/>
              </a:rPr>
              <a:t> Clinton, </a:t>
            </a:r>
            <a:r>
              <a:rPr lang="en-US" b="1" i="0" dirty="0">
                <a:solidFill>
                  <a:srgbClr val="111111"/>
                </a:solidFill>
                <a:effectLst/>
                <a:latin typeface="Helvetica" panose="020B0604020202020204" pitchFamily="34" charset="0"/>
              </a:rPr>
              <a:t>Hillary Clinton suggested Trump should run for President which obviously she didn’t say but it did create a stir in the social media.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111111"/>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111111"/>
                </a:solidFill>
                <a:effectLst/>
                <a:latin typeface="Helvetica" panose="020B0604020202020204" pitchFamily="34" charset="0"/>
              </a:rPr>
              <a:t>We have another Fake news article shared on </a:t>
            </a:r>
            <a:r>
              <a:rPr lang="en-US" b="1" i="0" dirty="0" err="1">
                <a:solidFill>
                  <a:srgbClr val="111111"/>
                </a:solidFill>
                <a:effectLst/>
                <a:latin typeface="Helvetica" panose="020B0604020202020204" pitchFamily="34" charset="0"/>
              </a:rPr>
              <a:t>twiter</a:t>
            </a:r>
            <a:r>
              <a:rPr lang="en-US" b="1" i="0" dirty="0">
                <a:solidFill>
                  <a:srgbClr val="111111"/>
                </a:solidFill>
                <a:effectLst/>
                <a:latin typeface="Helvetica" panose="020B0604020202020204" pitchFamily="34" charset="0"/>
              </a:rPr>
              <a:t> stating CEO of Pfizer has been arrested and charge with fraud - </a:t>
            </a:r>
            <a:r>
              <a:rPr lang="en-US" b="0" i="0" dirty="0">
                <a:solidFill>
                  <a:srgbClr val="303030"/>
                </a:solidFill>
                <a:effectLst/>
                <a:latin typeface="Georgia Pro" panose="020B0604020202020204" pitchFamily="18" charset="0"/>
              </a:rPr>
              <a:t>CEO Albert </a:t>
            </a:r>
            <a:r>
              <a:rPr lang="en-US" b="0" i="0" dirty="0" err="1">
                <a:solidFill>
                  <a:srgbClr val="303030"/>
                </a:solidFill>
                <a:effectLst/>
                <a:latin typeface="Georgia Pro" panose="020B0604020202020204" pitchFamily="18" charset="0"/>
              </a:rPr>
              <a:t>Bourla</a:t>
            </a:r>
            <a:r>
              <a:rPr lang="en-US" b="0" i="0" dirty="0">
                <a:solidFill>
                  <a:srgbClr val="303030"/>
                </a:solidFill>
                <a:effectLst/>
                <a:latin typeface="Georgia Pro" panose="020B0604020202020204" pitchFamily="18" charset="0"/>
              </a:rPr>
              <a:t> was arrested for misrepresenting the effectiveness of his company’s vaccine. Then you have another news that </a:t>
            </a:r>
            <a:r>
              <a:rPr lang="en-US" b="0" i="0" dirty="0">
                <a:solidFill>
                  <a:srgbClr val="303030"/>
                </a:solidFill>
                <a:effectLst/>
                <a:latin typeface="Georgia Pro" panose="02040502050405020303" pitchFamily="18" charset="0"/>
              </a:rPr>
              <a:t> </a:t>
            </a:r>
            <a:endParaRPr dirty="0"/>
          </a:p>
        </p:txBody>
      </p:sp>
      <p:sp>
        <p:nvSpPr>
          <p:cNvPr id="382" name="Google Shape;3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5" name="Google Shape;3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1" dirty="0">
                <a:solidFill>
                  <a:srgbClr val="656565"/>
                </a:solidFill>
                <a:effectLst/>
                <a:latin typeface="Roboto" panose="02000000000000000000" pitchFamily="2" charset="0"/>
              </a:rPr>
              <a:t>This data includes social media information collected between January 1, 2020 and April 20, 2020. </a:t>
            </a:r>
            <a:endParaRPr dirty="0"/>
          </a:p>
        </p:txBody>
      </p:sp>
      <p:sp>
        <p:nvSpPr>
          <p:cNvPr id="402" name="Google Shape;4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have some Natural processing language techniques used and some are used in our day to day lives,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we have Image classification where there is a picture of a cat but for computer vision is just array of pixels but fed into a neural network which is able to label it in text.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1" descr="Celestia-R1---OverlayTitleHD.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13" name="Google Shape;13;p31"/>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1"/>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a:endParaRPr/>
          </a:p>
        </p:txBody>
      </p:sp>
      <p:sp>
        <p:nvSpPr>
          <p:cNvPr id="15" name="Google Shape;15;p31"/>
          <p:cNvSpPr txBox="1">
            <a:spLocks noGrp="1"/>
          </p:cNvSpPr>
          <p:nvPr>
            <p:ph type="dt" idx="10"/>
          </p:nvPr>
        </p:nvSpPr>
        <p:spPr>
          <a:xfrm>
            <a:off x="8932558"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1"/>
          <p:cNvSpPr txBox="1">
            <a:spLocks noGrp="1"/>
          </p:cNvSpPr>
          <p:nvPr>
            <p:ph type="ftr" idx="11"/>
          </p:nvPr>
        </p:nvSpPr>
        <p:spPr>
          <a:xfrm>
            <a:off x="3962399" y="5870575"/>
            <a:ext cx="4893958"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1"/>
          <p:cNvSpPr txBox="1">
            <a:spLocks noGrp="1"/>
          </p:cNvSpPr>
          <p:nvPr>
            <p:ph type="sldNum" idx="12"/>
          </p:nvPr>
        </p:nvSpPr>
        <p:spPr>
          <a:xfrm>
            <a:off x="10608958"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6"/>
        <p:cNvGrpSpPr/>
        <p:nvPr/>
      </p:nvGrpSpPr>
      <p:grpSpPr>
        <a:xfrm>
          <a:off x="0" y="0"/>
          <a:ext cx="0" cy="0"/>
          <a:chOff x="0" y="0"/>
          <a:chExt cx="0" cy="0"/>
        </a:xfrm>
      </p:grpSpPr>
      <p:pic>
        <p:nvPicPr>
          <p:cNvPr id="77" name="Google Shape;77;p4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8" name="Google Shape;78;p43"/>
          <p:cNvSpPr txBox="1">
            <a:spLocks noGrp="1"/>
          </p:cNvSpPr>
          <p:nvPr>
            <p:ph type="title"/>
          </p:nvPr>
        </p:nvSpPr>
        <p:spPr>
          <a:xfrm>
            <a:off x="685800" y="4732865"/>
            <a:ext cx="1013142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alibri"/>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3"/>
          <p:cNvSpPr>
            <a:spLocks noGrp="1"/>
          </p:cNvSpPr>
          <p:nvPr>
            <p:ph type="pic" idx="2"/>
          </p:nvPr>
        </p:nvSpPr>
        <p:spPr>
          <a:xfrm>
            <a:off x="1371600" y="932112"/>
            <a:ext cx="8759827" cy="3164976"/>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sp>
      <p:sp>
        <p:nvSpPr>
          <p:cNvPr id="80" name="Google Shape;80;p43"/>
          <p:cNvSpPr txBox="1">
            <a:spLocks noGrp="1"/>
          </p:cNvSpPr>
          <p:nvPr>
            <p:ph type="body" idx="1"/>
          </p:nvPr>
        </p:nvSpPr>
        <p:spPr>
          <a:xfrm>
            <a:off x="685800" y="5299603"/>
            <a:ext cx="10131427"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81" name="Google Shape;81;p4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4"/>
        <p:cNvGrpSpPr/>
        <p:nvPr/>
      </p:nvGrpSpPr>
      <p:grpSpPr>
        <a:xfrm>
          <a:off x="0" y="0"/>
          <a:ext cx="0" cy="0"/>
          <a:chOff x="0" y="0"/>
          <a:chExt cx="0" cy="0"/>
        </a:xfrm>
      </p:grpSpPr>
      <p:pic>
        <p:nvPicPr>
          <p:cNvPr id="85" name="Google Shape;85;p4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86" name="Google Shape;86;p44"/>
          <p:cNvSpPr txBox="1">
            <a:spLocks noGrp="1"/>
          </p:cNvSpPr>
          <p:nvPr>
            <p:ph type="title"/>
          </p:nvPr>
        </p:nvSpPr>
        <p:spPr>
          <a:xfrm>
            <a:off x="685801" y="609601"/>
            <a:ext cx="10131427" cy="3124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alibri"/>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4"/>
          <p:cNvSpPr txBox="1">
            <a:spLocks noGrp="1"/>
          </p:cNvSpPr>
          <p:nvPr>
            <p:ph type="body" idx="1"/>
          </p:nvPr>
        </p:nvSpPr>
        <p:spPr>
          <a:xfrm>
            <a:off x="685800" y="4343400"/>
            <a:ext cx="10131428"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88" name="Google Shape;88;p4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pic>
        <p:nvPicPr>
          <p:cNvPr id="92" name="Google Shape;92;p4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3" name="Google Shape;93;p45"/>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94" name="Google Shape;94;p45"/>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95" name="Google Shape;95;p45"/>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alibri"/>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45"/>
          <p:cNvSpPr txBox="1">
            <a:spLocks noGrp="1"/>
          </p:cNvSpPr>
          <p:nvPr>
            <p:ph type="body" idx="1"/>
          </p:nvPr>
        </p:nvSpPr>
        <p:spPr>
          <a:xfrm>
            <a:off x="1097875" y="3352800"/>
            <a:ext cx="9339184"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1800"/>
              <a:buFont typeface="Calibri"/>
              <a:buNone/>
              <a:defRPr/>
            </a:lvl1pPr>
            <a:lvl2pPr marL="914400" lvl="1" indent="-228600" algn="l">
              <a:spcBef>
                <a:spcPts val="1000"/>
              </a:spcBef>
              <a:spcAft>
                <a:spcPts val="0"/>
              </a:spcAft>
              <a:buSzPts val="1600"/>
              <a:buFont typeface="Calibri"/>
              <a:buNone/>
              <a:defRPr/>
            </a:lvl2pPr>
            <a:lvl3pPr marL="1371600" lvl="2" indent="-228600" algn="l">
              <a:spcBef>
                <a:spcPts val="1000"/>
              </a:spcBef>
              <a:spcAft>
                <a:spcPts val="0"/>
              </a:spcAft>
              <a:buSzPts val="1400"/>
              <a:buFont typeface="Calibri"/>
              <a:buNone/>
              <a:defRPr/>
            </a:lvl3pPr>
            <a:lvl4pPr marL="1828800" lvl="3" indent="-228600" algn="l">
              <a:spcBef>
                <a:spcPts val="1000"/>
              </a:spcBef>
              <a:spcAft>
                <a:spcPts val="0"/>
              </a:spcAft>
              <a:buSzPts val="1200"/>
              <a:buFont typeface="Calibri"/>
              <a:buNone/>
              <a:defRPr/>
            </a:lvl4pPr>
            <a:lvl5pPr marL="2286000" lvl="4" indent="-228600" algn="l">
              <a:spcBef>
                <a:spcPts val="1000"/>
              </a:spcBef>
              <a:spcAft>
                <a:spcPts val="0"/>
              </a:spcAft>
              <a:buSzPts val="1200"/>
              <a:buFont typeface="Calibri"/>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97" name="Google Shape;97;p45"/>
          <p:cNvSpPr txBox="1">
            <a:spLocks noGrp="1"/>
          </p:cNvSpPr>
          <p:nvPr>
            <p:ph type="body" idx="2"/>
          </p:nvPr>
        </p:nvSpPr>
        <p:spPr>
          <a:xfrm>
            <a:off x="687465" y="4343400"/>
            <a:ext cx="10152367"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98" name="Google Shape;98;p4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4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1"/>
        <p:cNvGrpSpPr/>
        <p:nvPr/>
      </p:nvGrpSpPr>
      <p:grpSpPr>
        <a:xfrm>
          <a:off x="0" y="0"/>
          <a:ext cx="0" cy="0"/>
          <a:chOff x="0" y="0"/>
          <a:chExt cx="0" cy="0"/>
        </a:xfrm>
      </p:grpSpPr>
      <p:pic>
        <p:nvPicPr>
          <p:cNvPr id="102" name="Google Shape;102;p46"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03" name="Google Shape;103;p46"/>
          <p:cNvSpPr txBox="1">
            <a:spLocks noGrp="1"/>
          </p:cNvSpPr>
          <p:nvPr>
            <p:ph type="title"/>
          </p:nvPr>
        </p:nvSpPr>
        <p:spPr>
          <a:xfrm>
            <a:off x="685802" y="3308581"/>
            <a:ext cx="10131425"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Calibri"/>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46"/>
          <p:cNvSpPr txBox="1">
            <a:spLocks noGrp="1"/>
          </p:cNvSpPr>
          <p:nvPr>
            <p:ph type="body" idx="1"/>
          </p:nvPr>
        </p:nvSpPr>
        <p:spPr>
          <a:xfrm>
            <a:off x="685801" y="4777381"/>
            <a:ext cx="10131426"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05" name="Google Shape;105;p4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4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8"/>
        <p:cNvGrpSpPr/>
        <p:nvPr/>
      </p:nvGrpSpPr>
      <p:grpSpPr>
        <a:xfrm>
          <a:off x="0" y="0"/>
          <a:ext cx="0" cy="0"/>
          <a:chOff x="0" y="0"/>
          <a:chExt cx="0" cy="0"/>
        </a:xfrm>
      </p:grpSpPr>
      <p:pic>
        <p:nvPicPr>
          <p:cNvPr id="109" name="Google Shape;109;p4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0" name="Google Shape;110;p47"/>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111" name="Google Shape;111;p47"/>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112" name="Google Shape;112;p47"/>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alibri"/>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7"/>
          <p:cNvSpPr txBox="1">
            <a:spLocks noGrp="1"/>
          </p:cNvSpPr>
          <p:nvPr>
            <p:ph type="body" idx="1"/>
          </p:nvPr>
        </p:nvSpPr>
        <p:spPr>
          <a:xfrm>
            <a:off x="685800" y="3886200"/>
            <a:ext cx="10135436" cy="889000"/>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400"/>
              <a:buNone/>
              <a:defRPr sz="2400" b="0" cap="none">
                <a:solidFill>
                  <a:schemeClr val="lt1"/>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14" name="Google Shape;114;p47"/>
          <p:cNvSpPr txBox="1">
            <a:spLocks noGrp="1"/>
          </p:cNvSpPr>
          <p:nvPr>
            <p:ph type="body" idx="2"/>
          </p:nvPr>
        </p:nvSpPr>
        <p:spPr>
          <a:xfrm>
            <a:off x="685799" y="4775200"/>
            <a:ext cx="10135436" cy="10160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800"/>
              <a:buNone/>
              <a:defRPr sz="18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15" name="Google Shape;115;p4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8"/>
        <p:cNvGrpSpPr/>
        <p:nvPr/>
      </p:nvGrpSpPr>
      <p:grpSpPr>
        <a:xfrm>
          <a:off x="0" y="0"/>
          <a:ext cx="0" cy="0"/>
          <a:chOff x="0" y="0"/>
          <a:chExt cx="0" cy="0"/>
        </a:xfrm>
      </p:grpSpPr>
      <p:pic>
        <p:nvPicPr>
          <p:cNvPr id="119" name="Google Shape;119;p4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0" name="Google Shape;120;p48"/>
          <p:cNvSpPr txBox="1">
            <a:spLocks noGrp="1"/>
          </p:cNvSpPr>
          <p:nvPr>
            <p:ph type="title"/>
          </p:nvPr>
        </p:nvSpPr>
        <p:spPr>
          <a:xfrm>
            <a:off x="685801" y="609601"/>
            <a:ext cx="10131427"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48"/>
          <p:cNvSpPr txBox="1">
            <a:spLocks noGrp="1"/>
          </p:cNvSpPr>
          <p:nvPr>
            <p:ph type="body" idx="1"/>
          </p:nvPr>
        </p:nvSpPr>
        <p:spPr>
          <a:xfrm>
            <a:off x="685801" y="3505200"/>
            <a:ext cx="10131428"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800"/>
              <a:buNone/>
              <a:defRPr sz="2800" b="0" cap="none">
                <a:solidFill>
                  <a:schemeClr val="lt1"/>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22" name="Google Shape;122;p48"/>
          <p:cNvSpPr txBox="1">
            <a:spLocks noGrp="1"/>
          </p:cNvSpPr>
          <p:nvPr>
            <p:ph type="body" idx="2"/>
          </p:nvPr>
        </p:nvSpPr>
        <p:spPr>
          <a:xfrm>
            <a:off x="685800" y="4343400"/>
            <a:ext cx="10131428"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800"/>
              <a:buNone/>
              <a:defRPr sz="18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23" name="Google Shape;123;p4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4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pic>
        <p:nvPicPr>
          <p:cNvPr id="127" name="Google Shape;127;p4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8" name="Google Shape;128;p49"/>
          <p:cNvSpPr txBox="1">
            <a:spLocks noGrp="1"/>
          </p:cNvSpPr>
          <p:nvPr>
            <p:ph type="body" idx="1"/>
          </p:nvPr>
        </p:nvSpPr>
        <p:spPr>
          <a:xfrm rot="5400000">
            <a:off x="3926947" y="-1099079"/>
            <a:ext cx="3649133" cy="10131425"/>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29" name="Google Shape;129;p4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4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4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5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5" name="Google Shape;135;p50"/>
          <p:cNvSpPr txBox="1">
            <a:spLocks noGrp="1"/>
          </p:cNvSpPr>
          <p:nvPr>
            <p:ph type="title"/>
          </p:nvPr>
        </p:nvSpPr>
        <p:spPr>
          <a:xfrm rot="5400000">
            <a:off x="7147151" y="2121124"/>
            <a:ext cx="5181601" cy="215855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50"/>
          <p:cNvSpPr txBox="1">
            <a:spLocks noGrp="1"/>
          </p:cNvSpPr>
          <p:nvPr>
            <p:ph type="body" idx="1"/>
          </p:nvPr>
        </p:nvSpPr>
        <p:spPr>
          <a:xfrm rot="5400000">
            <a:off x="2011058" y="-715658"/>
            <a:ext cx="5181600" cy="7832116"/>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37" name="Google Shape;137;p5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5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6"/>
        <p:cNvGrpSpPr/>
        <p:nvPr/>
      </p:nvGrpSpPr>
      <p:grpSpPr>
        <a:xfrm>
          <a:off x="0" y="0"/>
          <a:ext cx="0" cy="0"/>
          <a:chOff x="0" y="0"/>
          <a:chExt cx="0" cy="0"/>
        </a:xfrm>
      </p:grpSpPr>
      <p:pic>
        <p:nvPicPr>
          <p:cNvPr id="147" name="Google Shape;147;p3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48" name="Google Shape;148;p3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4"/>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50" name="Google Shape;150;p3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3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3"/>
        <p:cNvGrpSpPr/>
        <p:nvPr/>
      </p:nvGrpSpPr>
      <p:grpSpPr>
        <a:xfrm>
          <a:off x="0" y="0"/>
          <a:ext cx="0" cy="0"/>
          <a:chOff x="0" y="0"/>
          <a:chExt cx="0" cy="0"/>
        </a:xfrm>
      </p:grpSpPr>
      <p:pic>
        <p:nvPicPr>
          <p:cNvPr id="154" name="Google Shape;154;p3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55" name="Google Shape;155;p3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3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0" name="Google Shape;20;p35"/>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000"/>
              <a:buFont typeface="Calibri"/>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5"/>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000"/>
              <a:buNone/>
              <a:defRPr sz="2000" cap="none">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22" name="Google Shape;22;p3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
        <p:cNvGrpSpPr/>
        <p:nvPr/>
      </p:nvGrpSpPr>
      <p:grpSpPr>
        <a:xfrm>
          <a:off x="0" y="0"/>
          <a:ext cx="0" cy="0"/>
          <a:chOff x="0" y="0"/>
          <a:chExt cx="0" cy="0"/>
        </a:xfrm>
      </p:grpSpPr>
      <p:sp>
        <p:nvSpPr>
          <p:cNvPr id="26" name="Google Shape;26;p3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6"/>
          <p:cNvSpPr txBox="1">
            <a:spLocks noGrp="1"/>
          </p:cNvSpPr>
          <p:nvPr>
            <p:ph type="body" idx="1"/>
          </p:nvPr>
        </p:nvSpPr>
        <p:spPr>
          <a:xfrm>
            <a:off x="973670" y="2218267"/>
            <a:ext cx="4709054" cy="5762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800"/>
              <a:buNone/>
              <a:defRPr sz="28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1000"/>
              </a:spcAft>
              <a:buSzPts val="1600"/>
              <a:buNone/>
              <a:defRPr sz="1600" b="1"/>
            </a:lvl9pPr>
          </a:lstStyle>
          <a:p>
            <a:endParaRPr/>
          </a:p>
        </p:txBody>
      </p:sp>
      <p:sp>
        <p:nvSpPr>
          <p:cNvPr id="28" name="Google Shape;28;p36"/>
          <p:cNvSpPr txBox="1">
            <a:spLocks noGrp="1"/>
          </p:cNvSpPr>
          <p:nvPr>
            <p:ph type="body" idx="2"/>
          </p:nvPr>
        </p:nvSpPr>
        <p:spPr>
          <a:xfrm>
            <a:off x="685801" y="2870201"/>
            <a:ext cx="4996923" cy="2920998"/>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29" name="Google Shape;29;p36"/>
          <p:cNvSpPr txBox="1">
            <a:spLocks noGrp="1"/>
          </p:cNvSpPr>
          <p:nvPr>
            <p:ph type="body" idx="3"/>
          </p:nvPr>
        </p:nvSpPr>
        <p:spPr>
          <a:xfrm>
            <a:off x="6096003" y="2226734"/>
            <a:ext cx="47228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800"/>
              <a:buNone/>
              <a:defRPr sz="28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1000"/>
              </a:spcAft>
              <a:buSzPts val="1600"/>
              <a:buNone/>
              <a:defRPr sz="1600" b="1"/>
            </a:lvl9pPr>
          </a:lstStyle>
          <a:p>
            <a:endParaRPr/>
          </a:p>
        </p:txBody>
      </p:sp>
      <p:sp>
        <p:nvSpPr>
          <p:cNvPr id="30" name="Google Shape;30;p36"/>
          <p:cNvSpPr txBox="1">
            <a:spLocks noGrp="1"/>
          </p:cNvSpPr>
          <p:nvPr>
            <p:ph type="body" idx="4"/>
          </p:nvPr>
        </p:nvSpPr>
        <p:spPr>
          <a:xfrm>
            <a:off x="5823483" y="2870201"/>
            <a:ext cx="4995334" cy="2920998"/>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31" name="Google Shape;31;p3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3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6" name="Google Shape;36;p3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pic>
        <p:nvPicPr>
          <p:cNvPr id="41" name="Google Shape;41;p3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42" name="Google Shape;42;p3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pic>
        <p:nvPicPr>
          <p:cNvPr id="46" name="Google Shape;46;p3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47" name="Google Shape;47;p3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3"/>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49" name="Google Shape;49;p3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pic>
        <p:nvPicPr>
          <p:cNvPr id="53" name="Google Shape;53;p4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54" name="Google Shape;54;p40"/>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0"/>
          <p:cNvSpPr txBox="1">
            <a:spLocks noGrp="1"/>
          </p:cNvSpPr>
          <p:nvPr>
            <p:ph type="body" idx="1"/>
          </p:nvPr>
        </p:nvSpPr>
        <p:spPr>
          <a:xfrm>
            <a:off x="685802" y="2142067"/>
            <a:ext cx="4995334" cy="3649134"/>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56" name="Google Shape;56;p40"/>
          <p:cNvSpPr txBox="1">
            <a:spLocks noGrp="1"/>
          </p:cNvSpPr>
          <p:nvPr>
            <p:ph type="body" idx="2"/>
          </p:nvPr>
        </p:nvSpPr>
        <p:spPr>
          <a:xfrm>
            <a:off x="5821895" y="2142067"/>
            <a:ext cx="4995332" cy="3649133"/>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57" name="Google Shape;57;p4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pic>
        <p:nvPicPr>
          <p:cNvPr id="61" name="Google Shape;61;p41"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2" name="Google Shape;62;p41"/>
          <p:cNvSpPr txBox="1">
            <a:spLocks noGrp="1"/>
          </p:cNvSpPr>
          <p:nvPr>
            <p:ph type="title"/>
          </p:nvPr>
        </p:nvSpPr>
        <p:spPr>
          <a:xfrm>
            <a:off x="685800" y="2074333"/>
            <a:ext cx="3680885"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alibri"/>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body" idx="1"/>
          </p:nvPr>
        </p:nvSpPr>
        <p:spPr>
          <a:xfrm>
            <a:off x="4648201" y="609601"/>
            <a:ext cx="6169026" cy="5181600"/>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64" name="Google Shape;64;p41"/>
          <p:cNvSpPr txBox="1">
            <a:spLocks noGrp="1"/>
          </p:cNvSpPr>
          <p:nvPr>
            <p:ph type="body" idx="2"/>
          </p:nvPr>
        </p:nvSpPr>
        <p:spPr>
          <a:xfrm>
            <a:off x="685800" y="3445933"/>
            <a:ext cx="3680885" cy="18288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600"/>
              <a:buNone/>
              <a:defRPr sz="16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65" name="Google Shape;65;p4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pic>
        <p:nvPicPr>
          <p:cNvPr id="69" name="Google Shape;69;p4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0" name="Google Shape;70;p42"/>
          <p:cNvSpPr txBox="1">
            <a:spLocks noGrp="1"/>
          </p:cNvSpPr>
          <p:nvPr>
            <p:ph type="title"/>
          </p:nvPr>
        </p:nvSpPr>
        <p:spPr>
          <a:xfrm>
            <a:off x="685800" y="1600200"/>
            <a:ext cx="6164653"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Calibri"/>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a:spLocks noGrp="1"/>
          </p:cNvSpPr>
          <p:nvPr>
            <p:ph type="pic" idx="2"/>
          </p:nvPr>
        </p:nvSpPr>
        <p:spPr>
          <a:xfrm>
            <a:off x="7536253" y="914400"/>
            <a:ext cx="3280974" cy="4572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sp>
      <p:sp>
        <p:nvSpPr>
          <p:cNvPr id="72" name="Google Shape;72;p42"/>
          <p:cNvSpPr txBox="1">
            <a:spLocks noGrp="1"/>
          </p:cNvSpPr>
          <p:nvPr>
            <p:ph type="body" idx="1"/>
          </p:nvPr>
        </p:nvSpPr>
        <p:spPr>
          <a:xfrm>
            <a:off x="685800" y="2971800"/>
            <a:ext cx="6164653" cy="18288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800"/>
              <a:buNone/>
              <a:defRPr sz="18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73" name="Google Shape;73;p4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30"/>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a:p>
        </p:txBody>
      </p:sp>
      <p:sp>
        <p:nvSpPr>
          <p:cNvPr id="8" name="Google Shape;8;p3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3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3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Calibri"/>
                <a:ea typeface="Calibri"/>
                <a:cs typeface="Calibri"/>
                <a:sym typeface="Calibri"/>
              </a:defRPr>
            </a:lvl1pPr>
            <a:lvl2pPr marL="0" marR="0" lvl="1" indent="0" algn="r" rtl="0">
              <a:spcBef>
                <a:spcPts val="0"/>
              </a:spcBef>
              <a:buNone/>
              <a:defRPr sz="1000" b="0" i="0" u="none" strike="noStrike" cap="none">
                <a:solidFill>
                  <a:schemeClr val="lt1"/>
                </a:solidFill>
                <a:latin typeface="Calibri"/>
                <a:ea typeface="Calibri"/>
                <a:cs typeface="Calibri"/>
                <a:sym typeface="Calibri"/>
              </a:defRPr>
            </a:lvl2pPr>
            <a:lvl3pPr marL="0" marR="0" lvl="2" indent="0" algn="r" rtl="0">
              <a:spcBef>
                <a:spcPts val="0"/>
              </a:spcBef>
              <a:buNone/>
              <a:defRPr sz="1000" b="0" i="0" u="none" strike="noStrike" cap="none">
                <a:solidFill>
                  <a:schemeClr val="lt1"/>
                </a:solidFill>
                <a:latin typeface="Calibri"/>
                <a:ea typeface="Calibri"/>
                <a:cs typeface="Calibri"/>
                <a:sym typeface="Calibri"/>
              </a:defRPr>
            </a:lvl3pPr>
            <a:lvl4pPr marL="0" marR="0" lvl="3" indent="0" algn="r" rtl="0">
              <a:spcBef>
                <a:spcPts val="0"/>
              </a:spcBef>
              <a:buNone/>
              <a:defRPr sz="1000" b="0" i="0" u="none" strike="noStrike" cap="none">
                <a:solidFill>
                  <a:schemeClr val="lt1"/>
                </a:solidFill>
                <a:latin typeface="Calibri"/>
                <a:ea typeface="Calibri"/>
                <a:cs typeface="Calibri"/>
                <a:sym typeface="Calibri"/>
              </a:defRPr>
            </a:lvl4pPr>
            <a:lvl5pPr marL="0" marR="0" lvl="4" indent="0" algn="r" rtl="0">
              <a:spcBef>
                <a:spcPts val="0"/>
              </a:spcBef>
              <a:buNone/>
              <a:defRPr sz="1000" b="0" i="0" u="none" strike="noStrike" cap="none">
                <a:solidFill>
                  <a:schemeClr val="lt1"/>
                </a:solidFill>
                <a:latin typeface="Calibri"/>
                <a:ea typeface="Calibri"/>
                <a:cs typeface="Calibri"/>
                <a:sym typeface="Calibri"/>
              </a:defRPr>
            </a:lvl5pPr>
            <a:lvl6pPr marL="0" marR="0" lvl="5" indent="0" algn="r" rtl="0">
              <a:spcBef>
                <a:spcPts val="0"/>
              </a:spcBef>
              <a:buNone/>
              <a:defRPr sz="1000" b="0" i="0" u="none" strike="noStrike" cap="none">
                <a:solidFill>
                  <a:schemeClr val="lt1"/>
                </a:solidFill>
                <a:latin typeface="Calibri"/>
                <a:ea typeface="Calibri"/>
                <a:cs typeface="Calibri"/>
                <a:sym typeface="Calibri"/>
              </a:defRPr>
            </a:lvl6pPr>
            <a:lvl7pPr marL="0" marR="0" lvl="6" indent="0" algn="r" rtl="0">
              <a:spcBef>
                <a:spcPts val="0"/>
              </a:spcBef>
              <a:buNone/>
              <a:defRPr sz="1000" b="0" i="0" u="none" strike="noStrike" cap="none">
                <a:solidFill>
                  <a:schemeClr val="lt1"/>
                </a:solidFill>
                <a:latin typeface="Calibri"/>
                <a:ea typeface="Calibri"/>
                <a:cs typeface="Calibri"/>
                <a:sym typeface="Calibri"/>
              </a:defRPr>
            </a:lvl7pPr>
            <a:lvl8pPr marL="0" marR="0" lvl="7" indent="0" algn="r" rtl="0">
              <a:spcBef>
                <a:spcPts val="0"/>
              </a:spcBef>
              <a:buNone/>
              <a:defRPr sz="1000" b="0" i="0" u="none" strike="noStrike" cap="none">
                <a:solidFill>
                  <a:schemeClr val="lt1"/>
                </a:solidFill>
                <a:latin typeface="Calibri"/>
                <a:ea typeface="Calibri"/>
                <a:cs typeface="Calibri"/>
                <a:sym typeface="Calibri"/>
              </a:defRPr>
            </a:lvl8pPr>
            <a:lvl9pPr marL="0" marR="0" lvl="8" indent="0" algn="r" rtl="0">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2" name="Google Shape;142;p32"/>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30200" algn="l" rtl="0">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2pPr>
            <a:lvl3pPr marL="1371600" marR="0" lvl="2" indent="-317500" algn="l" rtl="0">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1000"/>
              </a:spcBef>
              <a:spcAft>
                <a:spcPts val="100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43" name="Google Shape;143;p3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4" name="Google Shape;144;p3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5" name="Google Shape;145;p3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alibri"/>
                <a:ea typeface="Calibri"/>
                <a:cs typeface="Calibri"/>
                <a:sym typeface="Calibri"/>
              </a:defRPr>
            </a:lvl1pPr>
            <a:lvl2pPr marL="0" marR="0" lvl="1" indent="0" algn="r" rtl="0">
              <a:spcBef>
                <a:spcPts val="0"/>
              </a:spcBef>
              <a:buNone/>
              <a:defRPr sz="1000" b="0" i="0" u="none" strike="noStrike" cap="none">
                <a:solidFill>
                  <a:schemeClr val="dk1"/>
                </a:solidFill>
                <a:latin typeface="Calibri"/>
                <a:ea typeface="Calibri"/>
                <a:cs typeface="Calibri"/>
                <a:sym typeface="Calibri"/>
              </a:defRPr>
            </a:lvl2pPr>
            <a:lvl3pPr marL="0" marR="0" lvl="2" indent="0" algn="r" rtl="0">
              <a:spcBef>
                <a:spcPts val="0"/>
              </a:spcBef>
              <a:buNone/>
              <a:defRPr sz="1000" b="0" i="0" u="none" strike="noStrike" cap="none">
                <a:solidFill>
                  <a:schemeClr val="dk1"/>
                </a:solidFill>
                <a:latin typeface="Calibri"/>
                <a:ea typeface="Calibri"/>
                <a:cs typeface="Calibri"/>
                <a:sym typeface="Calibri"/>
              </a:defRPr>
            </a:lvl3pPr>
            <a:lvl4pPr marL="0" marR="0" lvl="3" indent="0" algn="r" rtl="0">
              <a:spcBef>
                <a:spcPts val="0"/>
              </a:spcBef>
              <a:buNone/>
              <a:defRPr sz="1000" b="0" i="0" u="none" strike="noStrike" cap="none">
                <a:solidFill>
                  <a:schemeClr val="dk1"/>
                </a:solidFill>
                <a:latin typeface="Calibri"/>
                <a:ea typeface="Calibri"/>
                <a:cs typeface="Calibri"/>
                <a:sym typeface="Calibri"/>
              </a:defRPr>
            </a:lvl4pPr>
            <a:lvl5pPr marL="0" marR="0" lvl="4" indent="0" algn="r" rtl="0">
              <a:spcBef>
                <a:spcPts val="0"/>
              </a:spcBef>
              <a:buNone/>
              <a:defRPr sz="1000" b="0" i="0" u="none" strike="noStrike" cap="none">
                <a:solidFill>
                  <a:schemeClr val="dk1"/>
                </a:solidFill>
                <a:latin typeface="Calibri"/>
                <a:ea typeface="Calibri"/>
                <a:cs typeface="Calibri"/>
                <a:sym typeface="Calibri"/>
              </a:defRPr>
            </a:lvl5pPr>
            <a:lvl6pPr marL="0" marR="0" lvl="5" indent="0" algn="r" rtl="0">
              <a:spcBef>
                <a:spcPts val="0"/>
              </a:spcBef>
              <a:buNone/>
              <a:defRPr sz="1000" b="0" i="0" u="none" strike="noStrike" cap="none">
                <a:solidFill>
                  <a:schemeClr val="dk1"/>
                </a:solidFill>
                <a:latin typeface="Calibri"/>
                <a:ea typeface="Calibri"/>
                <a:cs typeface="Calibri"/>
                <a:sym typeface="Calibri"/>
              </a:defRPr>
            </a:lvl6pPr>
            <a:lvl7pPr marL="0" marR="0" lvl="6" indent="0" algn="r" rtl="0">
              <a:spcBef>
                <a:spcPts val="0"/>
              </a:spcBef>
              <a:buNone/>
              <a:defRPr sz="1000" b="0" i="0" u="none" strike="noStrike" cap="none">
                <a:solidFill>
                  <a:schemeClr val="dk1"/>
                </a:solidFill>
                <a:latin typeface="Calibri"/>
                <a:ea typeface="Calibri"/>
                <a:cs typeface="Calibri"/>
                <a:sym typeface="Calibri"/>
              </a:defRPr>
            </a:lvl7pPr>
            <a:lvl8pPr marL="0" marR="0" lvl="7" indent="0" algn="r" rtl="0">
              <a:spcBef>
                <a:spcPts val="0"/>
              </a:spcBef>
              <a:buNone/>
              <a:defRPr sz="1000" b="0" i="0" u="none" strike="noStrike" cap="none">
                <a:solidFill>
                  <a:schemeClr val="dk1"/>
                </a:solidFill>
                <a:latin typeface="Calibri"/>
                <a:ea typeface="Calibri"/>
                <a:cs typeface="Calibri"/>
                <a:sym typeface="Calibri"/>
              </a:defRPr>
            </a:lvl8pPr>
            <a:lvl9pPr marL="0" marR="0" lvl="8" indent="0" algn="r" rtl="0">
              <a:spcBef>
                <a:spcPts val="0"/>
              </a:spcBef>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1.jp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 name="Google Shape;164;p1"/>
          <p:cNvSpPr/>
          <p:nvPr/>
        </p:nvSpPr>
        <p:spPr>
          <a:xfrm>
            <a:off x="0" y="0"/>
            <a:ext cx="12192000" cy="5322895"/>
          </a:xfrm>
          <a:custGeom>
            <a:avLst/>
            <a:gdLst/>
            <a:ahLst/>
            <a:cxnLst/>
            <a:rect l="l" t="t" r="r" b="b"/>
            <a:pathLst>
              <a:path w="12192000" h="5322895" extrusionOk="0">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5" name="Google Shape;165;p1"/>
          <p:cNvPicPr preferRelativeResize="0"/>
          <p:nvPr/>
        </p:nvPicPr>
        <p:blipFill rotWithShape="1">
          <a:blip r:embed="rId4">
            <a:alphaModFix/>
          </a:blip>
          <a:srcRect t="60548" r="62094"/>
          <a:stretch/>
        </p:blipFill>
        <p:spPr>
          <a:xfrm flipH="1">
            <a:off x="8948814" y="3265714"/>
            <a:ext cx="3243185" cy="1898718"/>
          </a:xfrm>
          <a:custGeom>
            <a:avLst/>
            <a:gdLst/>
            <a:ahLst/>
            <a:cxnLst/>
            <a:rect l="l" t="t" r="r" b="b"/>
            <a:pathLst>
              <a:path w="3243185" h="1898718" extrusionOk="0">
                <a:moveTo>
                  <a:pt x="220380" y="404386"/>
                </a:moveTo>
                <a:cubicBezTo>
                  <a:pt x="239636" y="406526"/>
                  <a:pt x="259352" y="406106"/>
                  <a:pt x="278149" y="410805"/>
                </a:cubicBezTo>
                <a:cubicBezTo>
                  <a:pt x="285633" y="412676"/>
                  <a:pt x="290505" y="420192"/>
                  <a:pt x="297405" y="423642"/>
                </a:cubicBezTo>
                <a:cubicBezTo>
                  <a:pt x="303457" y="426669"/>
                  <a:pt x="310747" y="426775"/>
                  <a:pt x="316662" y="430061"/>
                </a:cubicBezTo>
                <a:cubicBezTo>
                  <a:pt x="330149" y="437554"/>
                  <a:pt x="340537" y="450857"/>
                  <a:pt x="355175" y="455737"/>
                </a:cubicBezTo>
                <a:cubicBezTo>
                  <a:pt x="384781" y="465606"/>
                  <a:pt x="367797" y="460829"/>
                  <a:pt x="406525" y="468574"/>
                </a:cubicBezTo>
                <a:cubicBezTo>
                  <a:pt x="412944" y="472853"/>
                  <a:pt x="418882" y="477962"/>
                  <a:pt x="425782" y="481412"/>
                </a:cubicBezTo>
                <a:cubicBezTo>
                  <a:pt x="431834" y="484438"/>
                  <a:pt x="439698" y="483676"/>
                  <a:pt x="445038" y="487831"/>
                </a:cubicBezTo>
                <a:cubicBezTo>
                  <a:pt x="459369" y="498977"/>
                  <a:pt x="483551" y="526344"/>
                  <a:pt x="483551" y="526344"/>
                </a:cubicBezTo>
                <a:cubicBezTo>
                  <a:pt x="493199" y="555288"/>
                  <a:pt x="501991" y="572910"/>
                  <a:pt x="483551" y="609788"/>
                </a:cubicBezTo>
                <a:cubicBezTo>
                  <a:pt x="476651" y="623588"/>
                  <a:pt x="445038" y="635464"/>
                  <a:pt x="445038" y="635464"/>
                </a:cubicBezTo>
                <a:cubicBezTo>
                  <a:pt x="378711" y="633324"/>
                  <a:pt x="311935" y="637030"/>
                  <a:pt x="246055" y="629045"/>
                </a:cubicBezTo>
                <a:cubicBezTo>
                  <a:pt x="238396" y="628117"/>
                  <a:pt x="239242" y="614607"/>
                  <a:pt x="233217" y="609788"/>
                </a:cubicBezTo>
                <a:cubicBezTo>
                  <a:pt x="227934" y="605562"/>
                  <a:pt x="220380" y="605509"/>
                  <a:pt x="213961" y="603370"/>
                </a:cubicBezTo>
                <a:cubicBezTo>
                  <a:pt x="205402" y="590532"/>
                  <a:pt x="193165" y="579494"/>
                  <a:pt x="188285" y="564857"/>
                </a:cubicBezTo>
                <a:lnTo>
                  <a:pt x="175448" y="526344"/>
                </a:lnTo>
                <a:cubicBezTo>
                  <a:pt x="182293" y="423657"/>
                  <a:pt x="212891" y="424712"/>
                  <a:pt x="220380" y="404386"/>
                </a:cubicBezTo>
                <a:close/>
                <a:moveTo>
                  <a:pt x="3243185" y="0"/>
                </a:moveTo>
                <a:lnTo>
                  <a:pt x="2298567" y="0"/>
                </a:lnTo>
                <a:lnTo>
                  <a:pt x="2293659" y="51351"/>
                </a:lnTo>
                <a:cubicBezTo>
                  <a:pt x="2291895" y="63701"/>
                  <a:pt x="2281101" y="72919"/>
                  <a:pt x="2274403" y="83445"/>
                </a:cubicBezTo>
                <a:cubicBezTo>
                  <a:pt x="2266120" y="96461"/>
                  <a:pt x="2257985" y="109614"/>
                  <a:pt x="2248728" y="121958"/>
                </a:cubicBezTo>
                <a:cubicBezTo>
                  <a:pt x="2233323" y="142498"/>
                  <a:pt x="2227760" y="154908"/>
                  <a:pt x="2203796" y="166890"/>
                </a:cubicBezTo>
                <a:cubicBezTo>
                  <a:pt x="2195906" y="170835"/>
                  <a:pt x="2186679" y="171169"/>
                  <a:pt x="2178121" y="173308"/>
                </a:cubicBezTo>
                <a:cubicBezTo>
                  <a:pt x="2148108" y="203321"/>
                  <a:pt x="2169307" y="185236"/>
                  <a:pt x="2126770" y="211821"/>
                </a:cubicBezTo>
                <a:cubicBezTo>
                  <a:pt x="2106184" y="224688"/>
                  <a:pt x="2106188" y="227757"/>
                  <a:pt x="2081838" y="237497"/>
                </a:cubicBezTo>
                <a:cubicBezTo>
                  <a:pt x="2069275" y="242522"/>
                  <a:pt x="2054585" y="242828"/>
                  <a:pt x="2043325" y="250334"/>
                </a:cubicBezTo>
                <a:cubicBezTo>
                  <a:pt x="2023241" y="263724"/>
                  <a:pt x="1993522" y="284687"/>
                  <a:pt x="1972718" y="288847"/>
                </a:cubicBezTo>
                <a:lnTo>
                  <a:pt x="1940624" y="295266"/>
                </a:lnTo>
                <a:cubicBezTo>
                  <a:pt x="1932066" y="299545"/>
                  <a:pt x="1923257" y="303356"/>
                  <a:pt x="1914949" y="308104"/>
                </a:cubicBezTo>
                <a:cubicBezTo>
                  <a:pt x="1908251" y="311931"/>
                  <a:pt x="1902783" y="317902"/>
                  <a:pt x="1895693" y="320941"/>
                </a:cubicBezTo>
                <a:cubicBezTo>
                  <a:pt x="1887584" y="324416"/>
                  <a:pt x="1878467" y="324825"/>
                  <a:pt x="1870017" y="327360"/>
                </a:cubicBezTo>
                <a:cubicBezTo>
                  <a:pt x="1857056" y="331248"/>
                  <a:pt x="1844633" y="336916"/>
                  <a:pt x="1831504" y="340198"/>
                </a:cubicBezTo>
                <a:cubicBezTo>
                  <a:pt x="1814387" y="344477"/>
                  <a:pt x="1796892" y="347456"/>
                  <a:pt x="1780154" y="353035"/>
                </a:cubicBezTo>
                <a:cubicBezTo>
                  <a:pt x="1773735" y="355175"/>
                  <a:pt x="1766812" y="356168"/>
                  <a:pt x="1760897" y="359454"/>
                </a:cubicBezTo>
                <a:cubicBezTo>
                  <a:pt x="1709553" y="387979"/>
                  <a:pt x="1738400" y="384335"/>
                  <a:pt x="1683871" y="397967"/>
                </a:cubicBezTo>
                <a:cubicBezTo>
                  <a:pt x="1666755" y="402246"/>
                  <a:pt x="1649259" y="405226"/>
                  <a:pt x="1632521" y="410805"/>
                </a:cubicBezTo>
                <a:cubicBezTo>
                  <a:pt x="1619683" y="415084"/>
                  <a:pt x="1607136" y="420361"/>
                  <a:pt x="1594008" y="423642"/>
                </a:cubicBezTo>
                <a:cubicBezTo>
                  <a:pt x="1585449" y="425782"/>
                  <a:pt x="1576593" y="426964"/>
                  <a:pt x="1568333" y="430061"/>
                </a:cubicBezTo>
                <a:cubicBezTo>
                  <a:pt x="1559373" y="433421"/>
                  <a:pt x="1551617" y="439539"/>
                  <a:pt x="1542657" y="442899"/>
                </a:cubicBezTo>
                <a:cubicBezTo>
                  <a:pt x="1534397" y="445997"/>
                  <a:pt x="1525465" y="446895"/>
                  <a:pt x="1516982" y="449318"/>
                </a:cubicBezTo>
                <a:cubicBezTo>
                  <a:pt x="1510476" y="451177"/>
                  <a:pt x="1504231" y="453878"/>
                  <a:pt x="1497725" y="455737"/>
                </a:cubicBezTo>
                <a:cubicBezTo>
                  <a:pt x="1488128" y="458478"/>
                  <a:pt x="1463054" y="463444"/>
                  <a:pt x="1452794" y="468574"/>
                </a:cubicBezTo>
                <a:cubicBezTo>
                  <a:pt x="1445893" y="472024"/>
                  <a:pt x="1440911" y="479143"/>
                  <a:pt x="1433537" y="481412"/>
                </a:cubicBezTo>
                <a:cubicBezTo>
                  <a:pt x="1412682" y="487829"/>
                  <a:pt x="1369349" y="494250"/>
                  <a:pt x="1369349" y="494250"/>
                </a:cubicBezTo>
                <a:cubicBezTo>
                  <a:pt x="1307265" y="540813"/>
                  <a:pt x="1373427" y="495420"/>
                  <a:pt x="1324417" y="519925"/>
                </a:cubicBezTo>
                <a:cubicBezTo>
                  <a:pt x="1296720" y="533774"/>
                  <a:pt x="1314945" y="532728"/>
                  <a:pt x="1285904" y="539181"/>
                </a:cubicBezTo>
                <a:cubicBezTo>
                  <a:pt x="1273199" y="542005"/>
                  <a:pt x="1260096" y="542777"/>
                  <a:pt x="1247391" y="545600"/>
                </a:cubicBezTo>
                <a:cubicBezTo>
                  <a:pt x="1214234" y="552969"/>
                  <a:pt x="1227302" y="562451"/>
                  <a:pt x="1176784" y="564857"/>
                </a:cubicBezTo>
                <a:lnTo>
                  <a:pt x="907194" y="577694"/>
                </a:lnTo>
                <a:cubicBezTo>
                  <a:pt x="898635" y="579834"/>
                  <a:pt x="890340" y="584113"/>
                  <a:pt x="881518" y="584113"/>
                </a:cubicBezTo>
                <a:cubicBezTo>
                  <a:pt x="806601" y="584113"/>
                  <a:pt x="731365" y="585537"/>
                  <a:pt x="656860" y="577694"/>
                </a:cubicBezTo>
                <a:cubicBezTo>
                  <a:pt x="647832" y="576744"/>
                  <a:pt x="643415" y="565411"/>
                  <a:pt x="637603" y="558438"/>
                </a:cubicBezTo>
                <a:cubicBezTo>
                  <a:pt x="587103" y="497837"/>
                  <a:pt x="656946" y="577823"/>
                  <a:pt x="618347" y="519925"/>
                </a:cubicBezTo>
                <a:cubicBezTo>
                  <a:pt x="613311" y="512372"/>
                  <a:pt x="604902" y="507642"/>
                  <a:pt x="599090" y="500668"/>
                </a:cubicBezTo>
                <a:cubicBezTo>
                  <a:pt x="576756" y="473868"/>
                  <a:pt x="598608" y="485530"/>
                  <a:pt x="566996" y="474993"/>
                </a:cubicBezTo>
                <a:cubicBezTo>
                  <a:pt x="564857" y="468574"/>
                  <a:pt x="564804" y="461020"/>
                  <a:pt x="560577" y="455737"/>
                </a:cubicBezTo>
                <a:cubicBezTo>
                  <a:pt x="548314" y="440407"/>
                  <a:pt x="537569" y="444232"/>
                  <a:pt x="522064" y="436480"/>
                </a:cubicBezTo>
                <a:cubicBezTo>
                  <a:pt x="515164" y="433030"/>
                  <a:pt x="509858" y="426775"/>
                  <a:pt x="502808" y="423642"/>
                </a:cubicBezTo>
                <a:cubicBezTo>
                  <a:pt x="490442" y="418147"/>
                  <a:pt x="475555" y="418311"/>
                  <a:pt x="464295" y="410805"/>
                </a:cubicBezTo>
                <a:cubicBezTo>
                  <a:pt x="457876" y="406526"/>
                  <a:pt x="452582" y="399584"/>
                  <a:pt x="445038" y="397967"/>
                </a:cubicBezTo>
                <a:cubicBezTo>
                  <a:pt x="421930" y="393015"/>
                  <a:pt x="397967" y="393688"/>
                  <a:pt x="374431" y="391548"/>
                </a:cubicBezTo>
                <a:cubicBezTo>
                  <a:pt x="320996" y="378189"/>
                  <a:pt x="373828" y="394456"/>
                  <a:pt x="329500" y="372292"/>
                </a:cubicBezTo>
                <a:cubicBezTo>
                  <a:pt x="323448" y="369266"/>
                  <a:pt x="316158" y="369159"/>
                  <a:pt x="310243" y="365873"/>
                </a:cubicBezTo>
                <a:cubicBezTo>
                  <a:pt x="296756" y="358380"/>
                  <a:pt x="271730" y="340198"/>
                  <a:pt x="271730" y="340198"/>
                </a:cubicBezTo>
                <a:cubicBezTo>
                  <a:pt x="259107" y="321264"/>
                  <a:pt x="258170" y="317130"/>
                  <a:pt x="239636" y="301685"/>
                </a:cubicBezTo>
                <a:cubicBezTo>
                  <a:pt x="212096" y="278735"/>
                  <a:pt x="226695" y="300277"/>
                  <a:pt x="201123" y="269591"/>
                </a:cubicBezTo>
                <a:cubicBezTo>
                  <a:pt x="180961" y="245397"/>
                  <a:pt x="192235" y="238813"/>
                  <a:pt x="149773" y="224659"/>
                </a:cubicBezTo>
                <a:lnTo>
                  <a:pt x="111260" y="211821"/>
                </a:lnTo>
                <a:cubicBezTo>
                  <a:pt x="104841" y="209682"/>
                  <a:pt x="97633" y="209156"/>
                  <a:pt x="92003" y="205402"/>
                </a:cubicBezTo>
                <a:cubicBezTo>
                  <a:pt x="85584" y="201123"/>
                  <a:pt x="78673" y="197503"/>
                  <a:pt x="72747" y="192565"/>
                </a:cubicBezTo>
                <a:cubicBezTo>
                  <a:pt x="23324" y="151379"/>
                  <a:pt x="82044" y="192344"/>
                  <a:pt x="34234" y="160471"/>
                </a:cubicBezTo>
                <a:cubicBezTo>
                  <a:pt x="25675" y="147633"/>
                  <a:pt x="7748" y="137365"/>
                  <a:pt x="8558" y="121958"/>
                </a:cubicBezTo>
                <a:cubicBezTo>
                  <a:pt x="10157" y="91584"/>
                  <a:pt x="6161" y="51646"/>
                  <a:pt x="11877" y="15345"/>
                </a:cubicBezTo>
                <a:lnTo>
                  <a:pt x="16098" y="0"/>
                </a:lnTo>
                <a:lnTo>
                  <a:pt x="0" y="0"/>
                </a:lnTo>
                <a:lnTo>
                  <a:pt x="0" y="1540363"/>
                </a:lnTo>
                <a:lnTo>
                  <a:pt x="234477" y="1584265"/>
                </a:lnTo>
                <a:lnTo>
                  <a:pt x="512026" y="1634009"/>
                </a:lnTo>
                <a:lnTo>
                  <a:pt x="790802" y="1682702"/>
                </a:lnTo>
                <a:lnTo>
                  <a:pt x="1070807" y="1724388"/>
                </a:lnTo>
                <a:lnTo>
                  <a:pt x="1349583" y="1766425"/>
                </a:lnTo>
                <a:lnTo>
                  <a:pt x="1629588" y="1805660"/>
                </a:lnTo>
                <a:lnTo>
                  <a:pt x="1905908" y="1839289"/>
                </a:lnTo>
                <a:lnTo>
                  <a:pt x="2185913" y="1871167"/>
                </a:lnTo>
                <a:lnTo>
                  <a:pt x="2450068" y="1898718"/>
                </a:lnTo>
                <a:lnTo>
                  <a:pt x="3243185" y="1898718"/>
                </a:lnTo>
                <a:close/>
              </a:path>
            </a:pathLst>
          </a:custGeom>
          <a:noFill/>
          <a:ln>
            <a:noFill/>
          </a:ln>
        </p:spPr>
      </p:pic>
      <p:pic>
        <p:nvPicPr>
          <p:cNvPr id="166" name="Google Shape;166;p1"/>
          <p:cNvPicPr preferRelativeResize="0"/>
          <p:nvPr/>
        </p:nvPicPr>
        <p:blipFill rotWithShape="1">
          <a:blip r:embed="rId4">
            <a:alphaModFix/>
          </a:blip>
          <a:srcRect b="18502"/>
          <a:stretch/>
        </p:blipFill>
        <p:spPr>
          <a:xfrm>
            <a:off x="0" y="0"/>
            <a:ext cx="11611430" cy="5322895"/>
          </a:xfrm>
          <a:custGeom>
            <a:avLst/>
            <a:gdLst/>
            <a:ahLst/>
            <a:cxnLst/>
            <a:rect l="l" t="t" r="r" b="b"/>
            <a:pathLst>
              <a:path w="11611430" h="5322895" extrusionOk="0">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1" y="4972173"/>
                </a:lnTo>
                <a:cubicBezTo>
                  <a:pt x="4573183" y="4924429"/>
                  <a:pt x="4553441" y="4869653"/>
                  <a:pt x="4514210" y="4830422"/>
                </a:cubicBezTo>
                <a:cubicBezTo>
                  <a:pt x="4481500" y="4797711"/>
                  <a:pt x="4446637" y="4767016"/>
                  <a:pt x="4416075" y="4732288"/>
                </a:cubicBezTo>
                <a:cubicBezTo>
                  <a:pt x="4366574" y="4676037"/>
                  <a:pt x="4327307" y="4610810"/>
                  <a:pt x="4274324" y="4557826"/>
                </a:cubicBezTo>
                <a:cubicBezTo>
                  <a:pt x="4263420" y="4546922"/>
                  <a:pt x="4251649" y="4536822"/>
                  <a:pt x="4241613" y="4525113"/>
                </a:cubicBezTo>
                <a:cubicBezTo>
                  <a:pt x="4229786" y="4511315"/>
                  <a:pt x="4220536" y="4495459"/>
                  <a:pt x="4208901"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noFill/>
          <a:ln>
            <a:noFill/>
          </a:ln>
        </p:spPr>
      </p:pic>
      <p:sp>
        <p:nvSpPr>
          <p:cNvPr id="167" name="Google Shape;167;p1"/>
          <p:cNvSpPr txBox="1">
            <a:spLocks noGrp="1"/>
          </p:cNvSpPr>
          <p:nvPr>
            <p:ph type="ctrTitle"/>
          </p:nvPr>
        </p:nvSpPr>
        <p:spPr>
          <a:xfrm>
            <a:off x="1871209" y="792337"/>
            <a:ext cx="8449582" cy="24214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100"/>
              <a:buFont typeface="Calibri"/>
              <a:buNone/>
            </a:pPr>
            <a:r>
              <a:rPr lang="en-US" sz="4100" b="0" i="0" dirty="0">
                <a:latin typeface="Calibri"/>
                <a:ea typeface="Calibri"/>
                <a:cs typeface="Calibri"/>
                <a:sym typeface="Calibri"/>
              </a:rPr>
              <a:t>A SURVEY ON ATTACK METHODS ON MACHINE LEARNING MODELS TO INCREASE THE EFFICIENCY IN DETECTION OF FAKE NEWS</a:t>
            </a:r>
            <a:endParaRPr sz="4100" dirty="0"/>
          </a:p>
        </p:txBody>
      </p:sp>
      <p:sp>
        <p:nvSpPr>
          <p:cNvPr id="168" name="Google Shape;168;p1"/>
          <p:cNvSpPr txBox="1">
            <a:spLocks noGrp="1"/>
          </p:cNvSpPr>
          <p:nvPr>
            <p:ph type="subTitle" idx="1"/>
          </p:nvPr>
        </p:nvSpPr>
        <p:spPr>
          <a:xfrm>
            <a:off x="2497137" y="3538174"/>
            <a:ext cx="7197726" cy="140546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1800"/>
              <a:buNone/>
            </a:pPr>
            <a:r>
              <a:rPr lang="en-US"/>
              <a:t>MASTERS OF ANALYTICS (RESEARCH)</a:t>
            </a:r>
            <a:endParaRPr/>
          </a:p>
          <a:p>
            <a:pPr marL="0" lvl="0" indent="0" algn="ctr" rtl="0">
              <a:spcBef>
                <a:spcPts val="1000"/>
              </a:spcBef>
              <a:spcAft>
                <a:spcPts val="0"/>
              </a:spcAft>
              <a:buSzPts val="1800"/>
              <a:buNone/>
            </a:pPr>
            <a:r>
              <a:rPr lang="en-US"/>
              <a:t>BY VISHAL UNIYAL </a:t>
            </a:r>
            <a:endParaRPr/>
          </a:p>
          <a:p>
            <a:pPr marL="0" lvl="0" indent="0" algn="ctr" rtl="0">
              <a:spcBef>
                <a:spcPts val="1000"/>
              </a:spcBef>
              <a:spcAft>
                <a:spcPts val="0"/>
              </a:spcAft>
              <a:buSzPts val="1800"/>
              <a:buNone/>
            </a:pPr>
            <a:r>
              <a:rPr lang="en-US"/>
              <a:t>SID 12103584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8">
                                            <p:txEl>
                                              <p:pRg st="0" end="0"/>
                                            </p:txEl>
                                          </p:spTgt>
                                        </p:tgtEl>
                                        <p:attrNameLst>
                                          <p:attrName>style.visibility</p:attrName>
                                        </p:attrNameLst>
                                      </p:cBhvr>
                                      <p:to>
                                        <p:strVal val="visible"/>
                                      </p:to>
                                    </p:set>
                                    <p:animEffect transition="in" filter="fade">
                                      <p:cBhvr>
                                        <p:cTn id="7" dur="1000"/>
                                        <p:tgtEl>
                                          <p:spTgt spid="168">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168">
                                            <p:txEl>
                                              <p:pRg st="1" end="1"/>
                                            </p:txEl>
                                          </p:spTgt>
                                        </p:tgtEl>
                                        <p:attrNameLst>
                                          <p:attrName>style.visibility</p:attrName>
                                        </p:attrNameLst>
                                      </p:cBhvr>
                                      <p:to>
                                        <p:strVal val="visible"/>
                                      </p:to>
                                    </p:set>
                                    <p:animEffect transition="in" filter="fade">
                                      <p:cBhvr>
                                        <p:cTn id="10" dur="1000"/>
                                        <p:tgtEl>
                                          <p:spTgt spid="168">
                                            <p:txEl>
                                              <p:pRg st="1" end="1"/>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168">
                                            <p:txEl>
                                              <p:pRg st="2" end="2"/>
                                            </p:txEl>
                                          </p:spTgt>
                                        </p:tgtEl>
                                        <p:attrNameLst>
                                          <p:attrName>style.visibility</p:attrName>
                                        </p:attrNameLst>
                                      </p:cBhvr>
                                      <p:to>
                                        <p:strVal val="visible"/>
                                      </p:to>
                                    </p:set>
                                    <p:animEffect transition="in" filter="fade">
                                      <p:cBhvr>
                                        <p:cTn id="13" dur="1000"/>
                                        <p:tgtEl>
                                          <p:spTgt spid="168">
                                            <p:txEl>
                                              <p:pRg st="2" end="2"/>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0"/>
        <p:cNvGrpSpPr/>
        <p:nvPr/>
      </p:nvGrpSpPr>
      <p:grpSpPr>
        <a:xfrm>
          <a:off x="0" y="0"/>
          <a:ext cx="0" cy="0"/>
          <a:chOff x="0" y="0"/>
          <a:chExt cx="0" cy="0"/>
        </a:xfrm>
      </p:grpSpPr>
      <p:pic>
        <p:nvPicPr>
          <p:cNvPr id="421" name="Google Shape;421;p10"/>
          <p:cNvPicPr preferRelativeResize="0"/>
          <p:nvPr/>
        </p:nvPicPr>
        <p:blipFill rotWithShape="1">
          <a:blip r:embed="rId4">
            <a:alphaModFix/>
          </a:blip>
          <a:srcRect/>
          <a:stretch/>
        </p:blipFill>
        <p:spPr>
          <a:xfrm>
            <a:off x="0" y="1786"/>
            <a:ext cx="12188825" cy="6856214"/>
          </a:xfrm>
          <a:prstGeom prst="rect">
            <a:avLst/>
          </a:prstGeom>
          <a:noFill/>
          <a:ln>
            <a:noFill/>
          </a:ln>
        </p:spPr>
      </p:pic>
      <p:sp>
        <p:nvSpPr>
          <p:cNvPr id="422" name="Google Shape;422;p10"/>
          <p:cNvSpPr txBox="1">
            <a:spLocks noGrp="1"/>
          </p:cNvSpPr>
          <p:nvPr>
            <p:ph type="title"/>
          </p:nvPr>
        </p:nvSpPr>
        <p:spPr>
          <a:xfrm>
            <a:off x="825909" y="808055"/>
            <a:ext cx="3979205" cy="14533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Calibri"/>
              <a:buNone/>
            </a:pPr>
            <a:r>
              <a:rPr lang="en-US" sz="2800"/>
              <a:t>MOTIVATION: ACHIEVING DEFENSIVE DISTILLATION OF MODEL</a:t>
            </a:r>
            <a:endParaRPr/>
          </a:p>
        </p:txBody>
      </p:sp>
      <p:sp>
        <p:nvSpPr>
          <p:cNvPr id="423" name="Google Shape;423;p10"/>
          <p:cNvSpPr txBox="1"/>
          <p:nvPr/>
        </p:nvSpPr>
        <p:spPr>
          <a:xfrm>
            <a:off x="802178" y="2261420"/>
            <a:ext cx="4002936" cy="3637935"/>
          </a:xfrm>
          <a:prstGeom prst="rect">
            <a:avLst/>
          </a:prstGeom>
          <a:noFill/>
          <a:ln>
            <a:noFill/>
          </a:ln>
        </p:spPr>
        <p:txBody>
          <a:bodyPr spcFirstLastPara="1" wrap="square" lIns="91425" tIns="45700" rIns="91425" bIns="45700" anchor="ctr" anchorCtr="0">
            <a:normAutofit/>
          </a:bodyPr>
          <a:lstStyle/>
          <a:p>
            <a:pPr marL="285750" marR="0" lvl="0" indent="-285750" algn="l" rtl="0">
              <a:lnSpc>
                <a:spcPct val="90000"/>
              </a:lnSpc>
              <a:spcBef>
                <a:spcPts val="0"/>
              </a:spcBef>
              <a:spcAft>
                <a:spcPts val="0"/>
              </a:spcAft>
              <a:buClr>
                <a:schemeClr val="lt1"/>
              </a:buClr>
              <a:buSzPts val="1500"/>
              <a:buFont typeface="Arial"/>
              <a:buChar char="•"/>
            </a:pPr>
            <a:r>
              <a:rPr lang="en-US" sz="1500" b="0" i="0" dirty="0">
                <a:solidFill>
                  <a:schemeClr val="lt1"/>
                </a:solidFill>
                <a:latin typeface="Calibri"/>
                <a:ea typeface="Calibri"/>
                <a:cs typeface="Calibri"/>
                <a:sym typeface="Calibri"/>
              </a:rPr>
              <a:t>Building Robust Classifier: With the help of adversarial learning and modern-day ML detect practices, my goal is to build a model that can efficiently detect through new fake news articles and question their originality.</a:t>
            </a:r>
            <a:endParaRPr dirty="0"/>
          </a:p>
          <a:p>
            <a:pPr marL="285750" marR="0" lvl="0" indent="-285750" algn="l" rtl="0">
              <a:lnSpc>
                <a:spcPct val="90000"/>
              </a:lnSpc>
              <a:spcBef>
                <a:spcPts val="1000"/>
              </a:spcBef>
              <a:spcAft>
                <a:spcPts val="0"/>
              </a:spcAft>
              <a:buClr>
                <a:schemeClr val="lt1"/>
              </a:buClr>
              <a:buSzPts val="1500"/>
              <a:buFont typeface="Arial"/>
              <a:buChar char="•"/>
            </a:pPr>
            <a:r>
              <a:rPr lang="en-US" sz="1500" b="0" i="0" dirty="0">
                <a:solidFill>
                  <a:schemeClr val="lt1"/>
                </a:solidFill>
                <a:latin typeface="Calibri"/>
                <a:ea typeface="Calibri"/>
                <a:cs typeface="Calibri"/>
                <a:sym typeface="Calibri"/>
              </a:rPr>
              <a:t>Spam Detection: Enable other researcher to use this knowledge to implement in Spam detection. Spam detecting is in many ways like Fake News Article Detection technique.</a:t>
            </a:r>
            <a:endParaRPr dirty="0"/>
          </a:p>
          <a:p>
            <a:pPr marL="285750" marR="0" lvl="0" indent="-285750" algn="l" rtl="0">
              <a:lnSpc>
                <a:spcPct val="90000"/>
              </a:lnSpc>
              <a:spcBef>
                <a:spcPts val="1000"/>
              </a:spcBef>
              <a:spcAft>
                <a:spcPts val="0"/>
              </a:spcAft>
              <a:buClr>
                <a:schemeClr val="lt1"/>
              </a:buClr>
              <a:buSzPts val="1500"/>
              <a:buFont typeface="Arial"/>
              <a:buChar char="•"/>
            </a:pPr>
            <a:r>
              <a:rPr lang="en-US" sz="1500" b="0" i="0" dirty="0">
                <a:solidFill>
                  <a:schemeClr val="lt1"/>
                </a:solidFill>
                <a:latin typeface="Calibri"/>
                <a:ea typeface="Calibri"/>
                <a:cs typeface="Calibri"/>
                <a:sym typeface="Calibri"/>
              </a:rPr>
              <a:t>Awareness: Spreading awareness to the readers and help them utilize this feature of fake news detection derecognize the originality and severity of the content.</a:t>
            </a:r>
            <a:endParaRPr dirty="0"/>
          </a:p>
          <a:p>
            <a:pPr marL="285750" marR="0" lvl="0" indent="-190500" algn="l" rtl="0">
              <a:lnSpc>
                <a:spcPct val="90000"/>
              </a:lnSpc>
              <a:spcBef>
                <a:spcPts val="1000"/>
              </a:spcBef>
              <a:spcAft>
                <a:spcPts val="0"/>
              </a:spcAft>
              <a:buClr>
                <a:schemeClr val="lt1"/>
              </a:buClr>
              <a:buSzPts val="1500"/>
              <a:buFont typeface="Arial"/>
              <a:buNone/>
            </a:pPr>
            <a:endParaRPr sz="1500" dirty="0">
              <a:solidFill>
                <a:schemeClr val="lt1"/>
              </a:solidFill>
              <a:latin typeface="Calibri"/>
              <a:ea typeface="Calibri"/>
              <a:cs typeface="Calibri"/>
              <a:sym typeface="Calibri"/>
            </a:endParaRPr>
          </a:p>
        </p:txBody>
      </p:sp>
      <p:pic>
        <p:nvPicPr>
          <p:cNvPr id="424" name="Google Shape;424;p10" descr="Diagram&#10;&#10;Description automatically generated"/>
          <p:cNvPicPr preferRelativeResize="0"/>
          <p:nvPr/>
        </p:nvPicPr>
        <p:blipFill rotWithShape="1">
          <a:blip r:embed="rId5">
            <a:alphaModFix/>
          </a:blip>
          <a:srcRect/>
          <a:stretch/>
        </p:blipFill>
        <p:spPr>
          <a:xfrm>
            <a:off x="5188974" y="4501518"/>
            <a:ext cx="6095593" cy="1935350"/>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6" name="Google Shape;423;p10">
            <a:extLst>
              <a:ext uri="{FF2B5EF4-FFF2-40B4-BE49-F238E27FC236}">
                <a16:creationId xmlns:a16="http://schemas.microsoft.com/office/drawing/2014/main" id="{FA0053E3-CF71-4829-8830-569AE5F40757}"/>
              </a:ext>
            </a:extLst>
          </p:cNvPr>
          <p:cNvSpPr txBox="1"/>
          <p:nvPr/>
        </p:nvSpPr>
        <p:spPr>
          <a:xfrm>
            <a:off x="5740053" y="2871632"/>
            <a:ext cx="5835861" cy="1208755"/>
          </a:xfrm>
          <a:prstGeom prst="rect">
            <a:avLst/>
          </a:prstGeom>
          <a:noFill/>
          <a:ln>
            <a:noFill/>
          </a:ln>
        </p:spPr>
        <p:txBody>
          <a:bodyPr spcFirstLastPara="1" wrap="square" lIns="91425" tIns="45700" rIns="91425" bIns="45700" anchor="ctr" anchorCtr="0">
            <a:normAutofit fontScale="70000" lnSpcReduction="20000"/>
          </a:bodyPr>
          <a:lstStyle/>
          <a:p>
            <a:pPr marL="381000" marR="0" lvl="0" indent="-285750" algn="l" rtl="0">
              <a:lnSpc>
                <a:spcPct val="90000"/>
              </a:lnSpc>
              <a:spcBef>
                <a:spcPts val="1000"/>
              </a:spcBef>
              <a:spcAft>
                <a:spcPts val="0"/>
              </a:spcAft>
              <a:buClr>
                <a:schemeClr val="lt1"/>
              </a:buClr>
              <a:buSzPts val="1500"/>
              <a:buFont typeface="Arial" panose="020B0604020202020204" pitchFamily="34" charset="0"/>
              <a:buChar char="•"/>
            </a:pPr>
            <a:r>
              <a:rPr lang="en-GB" sz="1500" dirty="0">
                <a:solidFill>
                  <a:schemeClr val="lt1"/>
                </a:solidFill>
                <a:latin typeface="Calibri"/>
                <a:ea typeface="Calibri"/>
                <a:cs typeface="Calibri"/>
                <a:sym typeface="Calibri"/>
              </a:rPr>
              <a:t>It is essential identify fake news articles to eliminate it’s Impacts.</a:t>
            </a:r>
          </a:p>
          <a:p>
            <a:pPr marL="381000" marR="0" lvl="0" indent="-285750" algn="l" rtl="0">
              <a:lnSpc>
                <a:spcPct val="90000"/>
              </a:lnSpc>
              <a:spcBef>
                <a:spcPts val="1000"/>
              </a:spcBef>
              <a:spcAft>
                <a:spcPts val="0"/>
              </a:spcAft>
              <a:buClr>
                <a:schemeClr val="lt1"/>
              </a:buClr>
              <a:buSzPts val="1500"/>
              <a:buFont typeface="Arial" panose="020B0604020202020204" pitchFamily="34" charset="0"/>
              <a:buChar char="•"/>
            </a:pPr>
            <a:r>
              <a:rPr lang="en-GB" sz="1500" dirty="0">
                <a:solidFill>
                  <a:schemeClr val="lt1"/>
                </a:solidFill>
                <a:latin typeface="Calibri"/>
                <a:ea typeface="Calibri"/>
                <a:cs typeface="Calibri"/>
                <a:sym typeface="Calibri"/>
              </a:rPr>
              <a:t>Implement a detection application to classify fake news.</a:t>
            </a:r>
          </a:p>
          <a:p>
            <a:pPr marL="381000" marR="0" lvl="0" indent="-285750" algn="l" rtl="0">
              <a:lnSpc>
                <a:spcPct val="90000"/>
              </a:lnSpc>
              <a:spcBef>
                <a:spcPts val="1000"/>
              </a:spcBef>
              <a:spcAft>
                <a:spcPts val="0"/>
              </a:spcAft>
              <a:buClr>
                <a:schemeClr val="lt1"/>
              </a:buClr>
              <a:buSzPts val="1500"/>
              <a:buFont typeface="Arial" panose="020B0604020202020204" pitchFamily="34" charset="0"/>
              <a:buChar char="•"/>
            </a:pPr>
            <a:r>
              <a:rPr lang="en-GB" sz="1500" dirty="0">
                <a:solidFill>
                  <a:schemeClr val="lt1"/>
                </a:solidFill>
                <a:latin typeface="Calibri"/>
                <a:ea typeface="Calibri"/>
                <a:cs typeface="Calibri"/>
                <a:sym typeface="Calibri"/>
              </a:rPr>
              <a:t>Identify Exclusive or Latest News articles without relaying heavily on past News datasets.</a:t>
            </a:r>
          </a:p>
          <a:p>
            <a:pPr marL="381000" marR="0" lvl="0" indent="-285750" algn="l" rtl="0">
              <a:lnSpc>
                <a:spcPct val="90000"/>
              </a:lnSpc>
              <a:spcBef>
                <a:spcPts val="1000"/>
              </a:spcBef>
              <a:spcAft>
                <a:spcPts val="0"/>
              </a:spcAft>
              <a:buClr>
                <a:schemeClr val="lt1"/>
              </a:buClr>
              <a:buSzPts val="1500"/>
              <a:buFont typeface="Arial" panose="020B0604020202020204" pitchFamily="34" charset="0"/>
              <a:buChar char="•"/>
            </a:pPr>
            <a:r>
              <a:rPr lang="en-GB" sz="1500" dirty="0">
                <a:solidFill>
                  <a:schemeClr val="lt1"/>
                </a:solidFill>
                <a:latin typeface="Calibri"/>
                <a:ea typeface="Calibri"/>
                <a:cs typeface="Calibri"/>
                <a:sym typeface="Calibri"/>
              </a:rPr>
              <a:t>Implement </a:t>
            </a:r>
            <a:r>
              <a:rPr lang="en-GB" sz="1500" b="1" dirty="0">
                <a:solidFill>
                  <a:schemeClr val="lt1"/>
                </a:solidFill>
                <a:latin typeface="Calibri"/>
                <a:ea typeface="Calibri"/>
                <a:cs typeface="Calibri"/>
                <a:sym typeface="Calibri"/>
              </a:rPr>
              <a:t>Adversarial Learning techniques </a:t>
            </a:r>
            <a:r>
              <a:rPr lang="en-GB" sz="1500" dirty="0">
                <a:solidFill>
                  <a:schemeClr val="lt1"/>
                </a:solidFill>
                <a:latin typeface="Calibri"/>
                <a:ea typeface="Calibri"/>
                <a:cs typeface="Calibri"/>
                <a:sym typeface="Calibri"/>
              </a:rPr>
              <a:t>to Boost the efficiency of the classifiers.</a:t>
            </a:r>
          </a:p>
          <a:p>
            <a:pPr marL="381000" marR="0" lvl="0" indent="-285750" algn="l" rtl="0">
              <a:lnSpc>
                <a:spcPct val="90000"/>
              </a:lnSpc>
              <a:spcBef>
                <a:spcPts val="1000"/>
              </a:spcBef>
              <a:spcAft>
                <a:spcPts val="0"/>
              </a:spcAft>
              <a:buClr>
                <a:schemeClr val="lt1"/>
              </a:buClr>
              <a:buSzPts val="1500"/>
              <a:buFont typeface="Arial" panose="020B0604020202020204" pitchFamily="34" charset="0"/>
              <a:buChar char="•"/>
            </a:pPr>
            <a:endParaRPr sz="1500" dirty="0">
              <a:solidFill>
                <a:schemeClr val="lt1"/>
              </a:solidFill>
              <a:latin typeface="Calibri"/>
              <a:ea typeface="Calibri"/>
              <a:cs typeface="Calibri"/>
              <a:sym typeface="Calibri"/>
            </a:endParaRPr>
          </a:p>
        </p:txBody>
      </p:sp>
      <p:pic>
        <p:nvPicPr>
          <p:cNvPr id="7" name="Google Shape;750;p24">
            <a:extLst>
              <a:ext uri="{FF2B5EF4-FFF2-40B4-BE49-F238E27FC236}">
                <a16:creationId xmlns:a16="http://schemas.microsoft.com/office/drawing/2014/main" id="{DBBE2E8F-12C5-4F74-8965-0ABD00CE3A47}"/>
              </a:ext>
            </a:extLst>
          </p:cNvPr>
          <p:cNvPicPr preferRelativeResize="0"/>
          <p:nvPr/>
        </p:nvPicPr>
        <p:blipFill rotWithShape="1">
          <a:blip r:embed="rId6">
            <a:alphaModFix/>
          </a:blip>
          <a:srcRect/>
          <a:stretch/>
        </p:blipFill>
        <p:spPr>
          <a:xfrm>
            <a:off x="7092357" y="587044"/>
            <a:ext cx="2288825" cy="18953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8"/>
        <p:cNvGrpSpPr/>
        <p:nvPr/>
      </p:nvGrpSpPr>
      <p:grpSpPr>
        <a:xfrm>
          <a:off x="0" y="0"/>
          <a:ext cx="0" cy="0"/>
          <a:chOff x="0" y="0"/>
          <a:chExt cx="0" cy="0"/>
        </a:xfrm>
      </p:grpSpPr>
      <p:pic>
        <p:nvPicPr>
          <p:cNvPr id="429" name="Google Shape;429;p11"/>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30" name="Google Shape;430;p1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11"/>
          <p:cNvSpPr/>
          <p:nvPr/>
        </p:nvSpPr>
        <p:spPr>
          <a:xfrm>
            <a:off x="0" y="0"/>
            <a:ext cx="12192000" cy="5322895"/>
          </a:xfrm>
          <a:custGeom>
            <a:avLst/>
            <a:gdLst/>
            <a:ahLst/>
            <a:cxnLst/>
            <a:rect l="l" t="t" r="r" b="b"/>
            <a:pathLst>
              <a:path w="12192000" h="5322895" extrusionOk="0">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2" name="Google Shape;432;p11"/>
          <p:cNvPicPr preferRelativeResize="0"/>
          <p:nvPr/>
        </p:nvPicPr>
        <p:blipFill rotWithShape="1">
          <a:blip r:embed="rId4">
            <a:alphaModFix/>
          </a:blip>
          <a:srcRect t="60548" r="62094"/>
          <a:stretch/>
        </p:blipFill>
        <p:spPr>
          <a:xfrm flipH="1">
            <a:off x="8948814" y="3265714"/>
            <a:ext cx="3243185" cy="1898718"/>
          </a:xfrm>
          <a:custGeom>
            <a:avLst/>
            <a:gdLst/>
            <a:ahLst/>
            <a:cxnLst/>
            <a:rect l="l" t="t" r="r" b="b"/>
            <a:pathLst>
              <a:path w="3243185" h="1898718" extrusionOk="0">
                <a:moveTo>
                  <a:pt x="220380" y="404386"/>
                </a:moveTo>
                <a:cubicBezTo>
                  <a:pt x="239636" y="406526"/>
                  <a:pt x="259352" y="406106"/>
                  <a:pt x="278149" y="410805"/>
                </a:cubicBezTo>
                <a:cubicBezTo>
                  <a:pt x="285633" y="412676"/>
                  <a:pt x="290505" y="420192"/>
                  <a:pt x="297405" y="423642"/>
                </a:cubicBezTo>
                <a:cubicBezTo>
                  <a:pt x="303457" y="426669"/>
                  <a:pt x="310747" y="426775"/>
                  <a:pt x="316662" y="430061"/>
                </a:cubicBezTo>
                <a:cubicBezTo>
                  <a:pt x="330149" y="437554"/>
                  <a:pt x="340537" y="450857"/>
                  <a:pt x="355175" y="455737"/>
                </a:cubicBezTo>
                <a:cubicBezTo>
                  <a:pt x="384781" y="465606"/>
                  <a:pt x="367797" y="460829"/>
                  <a:pt x="406525" y="468574"/>
                </a:cubicBezTo>
                <a:cubicBezTo>
                  <a:pt x="412944" y="472853"/>
                  <a:pt x="418882" y="477962"/>
                  <a:pt x="425782" y="481412"/>
                </a:cubicBezTo>
                <a:cubicBezTo>
                  <a:pt x="431834" y="484438"/>
                  <a:pt x="439698" y="483676"/>
                  <a:pt x="445038" y="487831"/>
                </a:cubicBezTo>
                <a:cubicBezTo>
                  <a:pt x="459369" y="498977"/>
                  <a:pt x="483551" y="526344"/>
                  <a:pt x="483551" y="526344"/>
                </a:cubicBezTo>
                <a:cubicBezTo>
                  <a:pt x="493199" y="555288"/>
                  <a:pt x="501991" y="572910"/>
                  <a:pt x="483551" y="609788"/>
                </a:cubicBezTo>
                <a:cubicBezTo>
                  <a:pt x="476651" y="623588"/>
                  <a:pt x="445038" y="635464"/>
                  <a:pt x="445038" y="635464"/>
                </a:cubicBezTo>
                <a:cubicBezTo>
                  <a:pt x="378711" y="633324"/>
                  <a:pt x="311935" y="637030"/>
                  <a:pt x="246055" y="629045"/>
                </a:cubicBezTo>
                <a:cubicBezTo>
                  <a:pt x="238396" y="628117"/>
                  <a:pt x="239242" y="614607"/>
                  <a:pt x="233217" y="609788"/>
                </a:cubicBezTo>
                <a:cubicBezTo>
                  <a:pt x="227934" y="605562"/>
                  <a:pt x="220380" y="605509"/>
                  <a:pt x="213961" y="603370"/>
                </a:cubicBezTo>
                <a:cubicBezTo>
                  <a:pt x="205402" y="590532"/>
                  <a:pt x="193165" y="579494"/>
                  <a:pt x="188285" y="564857"/>
                </a:cubicBezTo>
                <a:lnTo>
                  <a:pt x="175448" y="526344"/>
                </a:lnTo>
                <a:cubicBezTo>
                  <a:pt x="182293" y="423657"/>
                  <a:pt x="212891" y="424712"/>
                  <a:pt x="220380" y="404386"/>
                </a:cubicBezTo>
                <a:close/>
                <a:moveTo>
                  <a:pt x="3243185" y="0"/>
                </a:moveTo>
                <a:lnTo>
                  <a:pt x="2298567" y="0"/>
                </a:lnTo>
                <a:lnTo>
                  <a:pt x="2293659" y="51351"/>
                </a:lnTo>
                <a:cubicBezTo>
                  <a:pt x="2291895" y="63701"/>
                  <a:pt x="2281101" y="72919"/>
                  <a:pt x="2274403" y="83445"/>
                </a:cubicBezTo>
                <a:cubicBezTo>
                  <a:pt x="2266120" y="96461"/>
                  <a:pt x="2257985" y="109614"/>
                  <a:pt x="2248728" y="121958"/>
                </a:cubicBezTo>
                <a:cubicBezTo>
                  <a:pt x="2233323" y="142498"/>
                  <a:pt x="2227760" y="154908"/>
                  <a:pt x="2203796" y="166890"/>
                </a:cubicBezTo>
                <a:cubicBezTo>
                  <a:pt x="2195906" y="170835"/>
                  <a:pt x="2186679" y="171169"/>
                  <a:pt x="2178121" y="173308"/>
                </a:cubicBezTo>
                <a:cubicBezTo>
                  <a:pt x="2148108" y="203321"/>
                  <a:pt x="2169307" y="185236"/>
                  <a:pt x="2126770" y="211821"/>
                </a:cubicBezTo>
                <a:cubicBezTo>
                  <a:pt x="2106184" y="224688"/>
                  <a:pt x="2106188" y="227757"/>
                  <a:pt x="2081838" y="237497"/>
                </a:cubicBezTo>
                <a:cubicBezTo>
                  <a:pt x="2069275" y="242522"/>
                  <a:pt x="2054585" y="242828"/>
                  <a:pt x="2043325" y="250334"/>
                </a:cubicBezTo>
                <a:cubicBezTo>
                  <a:pt x="2023241" y="263724"/>
                  <a:pt x="1993522" y="284687"/>
                  <a:pt x="1972718" y="288847"/>
                </a:cubicBezTo>
                <a:lnTo>
                  <a:pt x="1940624" y="295266"/>
                </a:lnTo>
                <a:cubicBezTo>
                  <a:pt x="1932066" y="299545"/>
                  <a:pt x="1923257" y="303356"/>
                  <a:pt x="1914949" y="308104"/>
                </a:cubicBezTo>
                <a:cubicBezTo>
                  <a:pt x="1908251" y="311931"/>
                  <a:pt x="1902783" y="317902"/>
                  <a:pt x="1895693" y="320941"/>
                </a:cubicBezTo>
                <a:cubicBezTo>
                  <a:pt x="1887584" y="324416"/>
                  <a:pt x="1878467" y="324825"/>
                  <a:pt x="1870017" y="327360"/>
                </a:cubicBezTo>
                <a:cubicBezTo>
                  <a:pt x="1857056" y="331248"/>
                  <a:pt x="1844633" y="336916"/>
                  <a:pt x="1831504" y="340198"/>
                </a:cubicBezTo>
                <a:cubicBezTo>
                  <a:pt x="1814387" y="344477"/>
                  <a:pt x="1796892" y="347456"/>
                  <a:pt x="1780154" y="353035"/>
                </a:cubicBezTo>
                <a:cubicBezTo>
                  <a:pt x="1773735" y="355175"/>
                  <a:pt x="1766812" y="356168"/>
                  <a:pt x="1760897" y="359454"/>
                </a:cubicBezTo>
                <a:cubicBezTo>
                  <a:pt x="1709553" y="387979"/>
                  <a:pt x="1738400" y="384335"/>
                  <a:pt x="1683871" y="397967"/>
                </a:cubicBezTo>
                <a:cubicBezTo>
                  <a:pt x="1666755" y="402246"/>
                  <a:pt x="1649259" y="405226"/>
                  <a:pt x="1632521" y="410805"/>
                </a:cubicBezTo>
                <a:cubicBezTo>
                  <a:pt x="1619683" y="415084"/>
                  <a:pt x="1607136" y="420361"/>
                  <a:pt x="1594008" y="423642"/>
                </a:cubicBezTo>
                <a:cubicBezTo>
                  <a:pt x="1585449" y="425782"/>
                  <a:pt x="1576593" y="426964"/>
                  <a:pt x="1568333" y="430061"/>
                </a:cubicBezTo>
                <a:cubicBezTo>
                  <a:pt x="1559373" y="433421"/>
                  <a:pt x="1551617" y="439539"/>
                  <a:pt x="1542657" y="442899"/>
                </a:cubicBezTo>
                <a:cubicBezTo>
                  <a:pt x="1534397" y="445997"/>
                  <a:pt x="1525465" y="446895"/>
                  <a:pt x="1516982" y="449318"/>
                </a:cubicBezTo>
                <a:cubicBezTo>
                  <a:pt x="1510476" y="451177"/>
                  <a:pt x="1504231" y="453878"/>
                  <a:pt x="1497725" y="455737"/>
                </a:cubicBezTo>
                <a:cubicBezTo>
                  <a:pt x="1488128" y="458478"/>
                  <a:pt x="1463054" y="463444"/>
                  <a:pt x="1452794" y="468574"/>
                </a:cubicBezTo>
                <a:cubicBezTo>
                  <a:pt x="1445893" y="472024"/>
                  <a:pt x="1440911" y="479143"/>
                  <a:pt x="1433537" y="481412"/>
                </a:cubicBezTo>
                <a:cubicBezTo>
                  <a:pt x="1412682" y="487829"/>
                  <a:pt x="1369349" y="494250"/>
                  <a:pt x="1369349" y="494250"/>
                </a:cubicBezTo>
                <a:cubicBezTo>
                  <a:pt x="1307265" y="540813"/>
                  <a:pt x="1373427" y="495420"/>
                  <a:pt x="1324417" y="519925"/>
                </a:cubicBezTo>
                <a:cubicBezTo>
                  <a:pt x="1296720" y="533774"/>
                  <a:pt x="1314945" y="532728"/>
                  <a:pt x="1285904" y="539181"/>
                </a:cubicBezTo>
                <a:cubicBezTo>
                  <a:pt x="1273199" y="542005"/>
                  <a:pt x="1260096" y="542777"/>
                  <a:pt x="1247391" y="545600"/>
                </a:cubicBezTo>
                <a:cubicBezTo>
                  <a:pt x="1214234" y="552969"/>
                  <a:pt x="1227302" y="562451"/>
                  <a:pt x="1176784" y="564857"/>
                </a:cubicBezTo>
                <a:lnTo>
                  <a:pt x="907194" y="577694"/>
                </a:lnTo>
                <a:cubicBezTo>
                  <a:pt x="898635" y="579834"/>
                  <a:pt x="890340" y="584113"/>
                  <a:pt x="881518" y="584113"/>
                </a:cubicBezTo>
                <a:cubicBezTo>
                  <a:pt x="806601" y="584113"/>
                  <a:pt x="731365" y="585537"/>
                  <a:pt x="656860" y="577694"/>
                </a:cubicBezTo>
                <a:cubicBezTo>
                  <a:pt x="647832" y="576744"/>
                  <a:pt x="643415" y="565411"/>
                  <a:pt x="637603" y="558438"/>
                </a:cubicBezTo>
                <a:cubicBezTo>
                  <a:pt x="587103" y="497837"/>
                  <a:pt x="656946" y="577823"/>
                  <a:pt x="618347" y="519925"/>
                </a:cubicBezTo>
                <a:cubicBezTo>
                  <a:pt x="613311" y="512372"/>
                  <a:pt x="604902" y="507642"/>
                  <a:pt x="599090" y="500668"/>
                </a:cubicBezTo>
                <a:cubicBezTo>
                  <a:pt x="576756" y="473868"/>
                  <a:pt x="598608" y="485530"/>
                  <a:pt x="566996" y="474993"/>
                </a:cubicBezTo>
                <a:cubicBezTo>
                  <a:pt x="564857" y="468574"/>
                  <a:pt x="564804" y="461020"/>
                  <a:pt x="560577" y="455737"/>
                </a:cubicBezTo>
                <a:cubicBezTo>
                  <a:pt x="548314" y="440407"/>
                  <a:pt x="537569" y="444232"/>
                  <a:pt x="522064" y="436480"/>
                </a:cubicBezTo>
                <a:cubicBezTo>
                  <a:pt x="515164" y="433030"/>
                  <a:pt x="509858" y="426775"/>
                  <a:pt x="502808" y="423642"/>
                </a:cubicBezTo>
                <a:cubicBezTo>
                  <a:pt x="490442" y="418147"/>
                  <a:pt x="475555" y="418311"/>
                  <a:pt x="464295" y="410805"/>
                </a:cubicBezTo>
                <a:cubicBezTo>
                  <a:pt x="457876" y="406526"/>
                  <a:pt x="452582" y="399584"/>
                  <a:pt x="445038" y="397967"/>
                </a:cubicBezTo>
                <a:cubicBezTo>
                  <a:pt x="421930" y="393015"/>
                  <a:pt x="397967" y="393688"/>
                  <a:pt x="374431" y="391548"/>
                </a:cubicBezTo>
                <a:cubicBezTo>
                  <a:pt x="320996" y="378189"/>
                  <a:pt x="373828" y="394456"/>
                  <a:pt x="329500" y="372292"/>
                </a:cubicBezTo>
                <a:cubicBezTo>
                  <a:pt x="323448" y="369266"/>
                  <a:pt x="316158" y="369159"/>
                  <a:pt x="310243" y="365873"/>
                </a:cubicBezTo>
                <a:cubicBezTo>
                  <a:pt x="296756" y="358380"/>
                  <a:pt x="271730" y="340198"/>
                  <a:pt x="271730" y="340198"/>
                </a:cubicBezTo>
                <a:cubicBezTo>
                  <a:pt x="259107" y="321264"/>
                  <a:pt x="258170" y="317130"/>
                  <a:pt x="239636" y="301685"/>
                </a:cubicBezTo>
                <a:cubicBezTo>
                  <a:pt x="212096" y="278735"/>
                  <a:pt x="226695" y="300277"/>
                  <a:pt x="201123" y="269591"/>
                </a:cubicBezTo>
                <a:cubicBezTo>
                  <a:pt x="180961" y="245397"/>
                  <a:pt x="192235" y="238813"/>
                  <a:pt x="149773" y="224659"/>
                </a:cubicBezTo>
                <a:lnTo>
                  <a:pt x="111260" y="211821"/>
                </a:lnTo>
                <a:cubicBezTo>
                  <a:pt x="104841" y="209682"/>
                  <a:pt x="97633" y="209156"/>
                  <a:pt x="92003" y="205402"/>
                </a:cubicBezTo>
                <a:cubicBezTo>
                  <a:pt x="85584" y="201123"/>
                  <a:pt x="78673" y="197503"/>
                  <a:pt x="72747" y="192565"/>
                </a:cubicBezTo>
                <a:cubicBezTo>
                  <a:pt x="23324" y="151379"/>
                  <a:pt x="82044" y="192344"/>
                  <a:pt x="34234" y="160471"/>
                </a:cubicBezTo>
                <a:cubicBezTo>
                  <a:pt x="25675" y="147633"/>
                  <a:pt x="7748" y="137365"/>
                  <a:pt x="8558" y="121958"/>
                </a:cubicBezTo>
                <a:cubicBezTo>
                  <a:pt x="10157" y="91584"/>
                  <a:pt x="6161" y="51646"/>
                  <a:pt x="11877" y="15345"/>
                </a:cubicBezTo>
                <a:lnTo>
                  <a:pt x="16098" y="0"/>
                </a:lnTo>
                <a:lnTo>
                  <a:pt x="0" y="0"/>
                </a:lnTo>
                <a:lnTo>
                  <a:pt x="0" y="1540363"/>
                </a:lnTo>
                <a:lnTo>
                  <a:pt x="234477" y="1584265"/>
                </a:lnTo>
                <a:lnTo>
                  <a:pt x="512026" y="1634009"/>
                </a:lnTo>
                <a:lnTo>
                  <a:pt x="790802" y="1682702"/>
                </a:lnTo>
                <a:lnTo>
                  <a:pt x="1070807" y="1724388"/>
                </a:lnTo>
                <a:lnTo>
                  <a:pt x="1349583" y="1766425"/>
                </a:lnTo>
                <a:lnTo>
                  <a:pt x="1629588" y="1805660"/>
                </a:lnTo>
                <a:lnTo>
                  <a:pt x="1905908" y="1839289"/>
                </a:lnTo>
                <a:lnTo>
                  <a:pt x="2185913" y="1871167"/>
                </a:lnTo>
                <a:lnTo>
                  <a:pt x="2450068" y="1898718"/>
                </a:lnTo>
                <a:lnTo>
                  <a:pt x="3243185" y="1898718"/>
                </a:lnTo>
                <a:close/>
              </a:path>
            </a:pathLst>
          </a:custGeom>
          <a:noFill/>
          <a:ln>
            <a:noFill/>
          </a:ln>
        </p:spPr>
      </p:pic>
      <p:pic>
        <p:nvPicPr>
          <p:cNvPr id="433" name="Google Shape;433;p11"/>
          <p:cNvPicPr preferRelativeResize="0"/>
          <p:nvPr/>
        </p:nvPicPr>
        <p:blipFill rotWithShape="1">
          <a:blip r:embed="rId4">
            <a:alphaModFix/>
          </a:blip>
          <a:srcRect b="18502"/>
          <a:stretch/>
        </p:blipFill>
        <p:spPr>
          <a:xfrm>
            <a:off x="0" y="0"/>
            <a:ext cx="11611430" cy="5322895"/>
          </a:xfrm>
          <a:custGeom>
            <a:avLst/>
            <a:gdLst/>
            <a:ahLst/>
            <a:cxnLst/>
            <a:rect l="l" t="t" r="r" b="b"/>
            <a:pathLst>
              <a:path w="11611430" h="5322895" extrusionOk="0">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1" y="4972173"/>
                </a:lnTo>
                <a:cubicBezTo>
                  <a:pt x="4573183" y="4924429"/>
                  <a:pt x="4553441" y="4869653"/>
                  <a:pt x="4514210" y="4830422"/>
                </a:cubicBezTo>
                <a:cubicBezTo>
                  <a:pt x="4481500" y="4797711"/>
                  <a:pt x="4446637" y="4767016"/>
                  <a:pt x="4416075" y="4732288"/>
                </a:cubicBezTo>
                <a:cubicBezTo>
                  <a:pt x="4366574" y="4676037"/>
                  <a:pt x="4327307" y="4610810"/>
                  <a:pt x="4274324" y="4557826"/>
                </a:cubicBezTo>
                <a:cubicBezTo>
                  <a:pt x="4263420" y="4546922"/>
                  <a:pt x="4251649" y="4536822"/>
                  <a:pt x="4241613" y="4525113"/>
                </a:cubicBezTo>
                <a:cubicBezTo>
                  <a:pt x="4229786" y="4511315"/>
                  <a:pt x="4220536" y="4495459"/>
                  <a:pt x="4208901"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noFill/>
          <a:ln>
            <a:noFill/>
          </a:ln>
        </p:spPr>
      </p:pic>
      <p:sp>
        <p:nvSpPr>
          <p:cNvPr id="434" name="Google Shape;434;p11"/>
          <p:cNvSpPr txBox="1">
            <a:spLocks noGrp="1"/>
          </p:cNvSpPr>
          <p:nvPr>
            <p:ph type="title"/>
          </p:nvPr>
        </p:nvSpPr>
        <p:spPr>
          <a:xfrm>
            <a:off x="1871209" y="792337"/>
            <a:ext cx="8449582" cy="2421464"/>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Calibri"/>
              <a:buNone/>
            </a:pPr>
            <a:r>
              <a:rPr lang="en-US" sz="4800"/>
              <a:t>BACKGROUND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pic>
        <p:nvPicPr>
          <p:cNvPr id="439" name="Google Shape;439;p12"/>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40" name="Google Shape;440;p12"/>
          <p:cNvSpPr/>
          <p:nvPr/>
        </p:nvSpPr>
        <p:spPr>
          <a:xfrm>
            <a:off x="516466" y="-18309"/>
            <a:ext cx="11159068" cy="6894618"/>
          </a:xfrm>
          <a:custGeom>
            <a:avLst/>
            <a:gdLst/>
            <a:ahLst/>
            <a:cxnLst/>
            <a:rect l="l" t="t" r="r" b="b"/>
            <a:pathLst>
              <a:path w="2331" h="1440" extrusionOk="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dk1">
              <a:alpha val="60000"/>
            </a:schemeClr>
          </a:solid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91425" tIns="45700" rIns="91425" bIns="45700" anchor="t" anchorCtr="0">
            <a:normAutofit/>
          </a:bodyPr>
          <a:lstStyle/>
          <a:p>
            <a:pPr marL="0" marR="0" lvl="0" indent="0" algn="ctr" rtl="0">
              <a:spcBef>
                <a:spcPts val="0"/>
              </a:spcBef>
              <a:spcAft>
                <a:spcPts val="0"/>
              </a:spcAft>
              <a:buClr>
                <a:schemeClr val="lt1"/>
              </a:buClr>
              <a:buSzPts val="1600"/>
              <a:buFont typeface="Arial"/>
              <a:buNone/>
            </a:pPr>
            <a:endParaRPr sz="1600" cap="none">
              <a:solidFill>
                <a:schemeClr val="lt1"/>
              </a:solidFill>
              <a:latin typeface="Calibri"/>
              <a:ea typeface="Calibri"/>
              <a:cs typeface="Calibri"/>
              <a:sym typeface="Calibri"/>
            </a:endParaRPr>
          </a:p>
        </p:txBody>
      </p:sp>
      <p:sp>
        <p:nvSpPr>
          <p:cNvPr id="441" name="Google Shape;441;p12"/>
          <p:cNvSpPr txBox="1">
            <a:spLocks noGrp="1"/>
          </p:cNvSpPr>
          <p:nvPr>
            <p:ph type="title"/>
          </p:nvPr>
        </p:nvSpPr>
        <p:spPr>
          <a:xfrm>
            <a:off x="1380067" y="838200"/>
            <a:ext cx="9437159" cy="12276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a:t>HOW DO YOU FACT CHECK?</a:t>
            </a:r>
            <a:endParaRPr/>
          </a:p>
        </p:txBody>
      </p:sp>
      <p:grpSp>
        <p:nvGrpSpPr>
          <p:cNvPr id="442" name="Google Shape;442;p12"/>
          <p:cNvGrpSpPr/>
          <p:nvPr/>
        </p:nvGrpSpPr>
        <p:grpSpPr>
          <a:xfrm>
            <a:off x="1380113" y="2008608"/>
            <a:ext cx="9437066" cy="3780585"/>
            <a:chOff x="46" y="2007"/>
            <a:chExt cx="9437066" cy="3780585"/>
          </a:xfrm>
        </p:grpSpPr>
        <p:sp>
          <p:nvSpPr>
            <p:cNvPr id="443" name="Google Shape;443;p12"/>
            <p:cNvSpPr/>
            <p:nvPr/>
          </p:nvSpPr>
          <p:spPr>
            <a:xfrm>
              <a:off x="46" y="2007"/>
              <a:ext cx="4409844" cy="835200"/>
            </a:xfrm>
            <a:prstGeom prst="rect">
              <a:avLst/>
            </a:prstGeom>
            <a:solidFill>
              <a:srgbClr val="467BCF"/>
            </a:solidFill>
            <a:ln w="19050" cap="rnd" cmpd="sng">
              <a:solidFill>
                <a:srgbClr val="467B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2"/>
            <p:cNvSpPr txBox="1"/>
            <p:nvPr/>
          </p:nvSpPr>
          <p:spPr>
            <a:xfrm>
              <a:off x="46" y="2007"/>
              <a:ext cx="4409844" cy="835200"/>
            </a:xfrm>
            <a:prstGeom prst="rect">
              <a:avLst/>
            </a:prstGeom>
            <a:noFill/>
            <a:ln>
              <a:noFill/>
            </a:ln>
          </p:spPr>
          <p:txBody>
            <a:bodyPr spcFirstLastPara="1" wrap="square" lIns="206225" tIns="117850" rIns="206225" bIns="117850"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US" sz="2900" b="0" i="0">
                  <a:solidFill>
                    <a:schemeClr val="lt1"/>
                  </a:solidFill>
                  <a:latin typeface="Calibri"/>
                  <a:ea typeface="Calibri"/>
                  <a:cs typeface="Calibri"/>
                  <a:sym typeface="Calibri"/>
                </a:rPr>
                <a:t>Manual Fact-Checking</a:t>
              </a:r>
              <a:endParaRPr sz="2900">
                <a:solidFill>
                  <a:schemeClr val="lt1"/>
                </a:solidFill>
                <a:latin typeface="Calibri"/>
                <a:ea typeface="Calibri"/>
                <a:cs typeface="Calibri"/>
                <a:sym typeface="Calibri"/>
              </a:endParaRPr>
            </a:p>
          </p:txBody>
        </p:sp>
        <p:sp>
          <p:nvSpPr>
            <p:cNvPr id="445" name="Google Shape;445;p12"/>
            <p:cNvSpPr/>
            <p:nvPr/>
          </p:nvSpPr>
          <p:spPr>
            <a:xfrm>
              <a:off x="46" y="837207"/>
              <a:ext cx="4409844" cy="2945385"/>
            </a:xfrm>
            <a:prstGeom prst="rect">
              <a:avLst/>
            </a:prstGeom>
            <a:solidFill>
              <a:srgbClr val="CDD5EC">
                <a:alpha val="89803"/>
              </a:srgbClr>
            </a:solidFill>
            <a:ln w="19050" cap="rnd" cmpd="sng">
              <a:solidFill>
                <a:srgbClr val="CDD5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2"/>
            <p:cNvSpPr txBox="1"/>
            <p:nvPr/>
          </p:nvSpPr>
          <p:spPr>
            <a:xfrm>
              <a:off x="46" y="837207"/>
              <a:ext cx="4409844" cy="2945385"/>
            </a:xfrm>
            <a:prstGeom prst="rect">
              <a:avLst/>
            </a:prstGeom>
            <a:noFill/>
            <a:ln>
              <a:noFill/>
            </a:ln>
          </p:spPr>
          <p:txBody>
            <a:bodyPr spcFirstLastPara="1" wrap="square" lIns="154675" tIns="154675" rIns="206225" bIns="232025" anchor="t" anchorCtr="0">
              <a:noAutofit/>
            </a:bodyPr>
            <a:lstStyle/>
            <a:p>
              <a:pPr marL="285750" marR="0" lvl="1" indent="-285750" algn="l" rtl="0">
                <a:lnSpc>
                  <a:spcPct val="90000"/>
                </a:lnSpc>
                <a:spcBef>
                  <a:spcPts val="0"/>
                </a:spcBef>
                <a:spcAft>
                  <a:spcPts val="0"/>
                </a:spcAft>
                <a:buClr>
                  <a:schemeClr val="lt1"/>
                </a:buClr>
                <a:buSzPts val="2900"/>
                <a:buFont typeface="Calibri"/>
                <a:buChar char="•"/>
              </a:pPr>
              <a:r>
                <a:rPr lang="en-US" sz="2900" b="0" i="0" u="none" strike="noStrike" cap="none" dirty="0">
                  <a:solidFill>
                    <a:schemeClr val="lt1"/>
                  </a:solidFill>
                  <a:latin typeface="Calibri"/>
                  <a:ea typeface="Calibri"/>
                  <a:cs typeface="Calibri"/>
                  <a:sym typeface="Calibri"/>
                </a:rPr>
                <a:t>Expert Fact-Checking (PolitiFact, Gossip Cop) Creation of </a:t>
              </a:r>
              <a:r>
                <a:rPr lang="en-US" sz="2900" b="1" i="0" u="none" strike="noStrike" cap="none" dirty="0">
                  <a:solidFill>
                    <a:schemeClr val="lt1"/>
                  </a:solidFill>
                  <a:latin typeface="Calibri"/>
                  <a:ea typeface="Calibri"/>
                  <a:cs typeface="Calibri"/>
                  <a:sym typeface="Calibri"/>
                </a:rPr>
                <a:t>LIAR</a:t>
              </a:r>
              <a:r>
                <a:rPr lang="en-US" sz="2900" b="0" i="0" u="none" strike="noStrike" cap="none" dirty="0">
                  <a:solidFill>
                    <a:schemeClr val="lt1"/>
                  </a:solidFill>
                  <a:latin typeface="Calibri"/>
                  <a:ea typeface="Calibri"/>
                  <a:cs typeface="Calibri"/>
                  <a:sym typeface="Calibri"/>
                </a:rPr>
                <a:t> &amp; </a:t>
              </a:r>
              <a:r>
                <a:rPr lang="en-US" sz="2900" b="1" i="0" u="none" strike="noStrike" cap="none" dirty="0" err="1">
                  <a:solidFill>
                    <a:schemeClr val="lt1"/>
                  </a:solidFill>
                  <a:latin typeface="Calibri"/>
                  <a:ea typeface="Calibri"/>
                  <a:cs typeface="Calibri"/>
                  <a:sym typeface="Calibri"/>
                </a:rPr>
                <a:t>FakeNewsNet</a:t>
              </a:r>
              <a:r>
                <a:rPr lang="en-US" sz="2900" b="0" i="0" u="none" strike="noStrike" cap="none" dirty="0">
                  <a:solidFill>
                    <a:schemeClr val="lt1"/>
                  </a:solidFill>
                  <a:latin typeface="Calibri"/>
                  <a:ea typeface="Calibri"/>
                  <a:cs typeface="Calibri"/>
                  <a:sym typeface="Calibri"/>
                </a:rPr>
                <a:t> Dataset</a:t>
              </a:r>
              <a:endParaRPr sz="2900" b="0" i="0" u="none" strike="noStrike" cap="none" dirty="0">
                <a:solidFill>
                  <a:schemeClr val="lt1"/>
                </a:solidFill>
                <a:latin typeface="Calibri"/>
                <a:ea typeface="Calibri"/>
                <a:cs typeface="Calibri"/>
                <a:sym typeface="Calibri"/>
              </a:endParaRPr>
            </a:p>
            <a:p>
              <a:pPr marL="285750" marR="0" lvl="1" indent="-285750" algn="l" rtl="0">
                <a:lnSpc>
                  <a:spcPct val="90000"/>
                </a:lnSpc>
                <a:spcBef>
                  <a:spcPts val="435"/>
                </a:spcBef>
                <a:spcAft>
                  <a:spcPts val="0"/>
                </a:spcAft>
                <a:buClr>
                  <a:schemeClr val="lt1"/>
                </a:buClr>
                <a:buSzPts val="2900"/>
                <a:buFont typeface="Calibri"/>
                <a:buChar char="•"/>
              </a:pPr>
              <a:r>
                <a:rPr lang="en-US" sz="2900" b="0" i="0" u="none" strike="noStrike" cap="none" dirty="0">
                  <a:solidFill>
                    <a:schemeClr val="lt1"/>
                  </a:solidFill>
                  <a:latin typeface="Calibri"/>
                  <a:ea typeface="Calibri"/>
                  <a:cs typeface="Calibri"/>
                  <a:sym typeface="Calibri"/>
                </a:rPr>
                <a:t>Crowd Fact-Checking (CREDBANK)</a:t>
              </a:r>
              <a:endParaRPr sz="2900" b="0" i="0" u="none" strike="noStrike" cap="none" dirty="0">
                <a:solidFill>
                  <a:schemeClr val="lt1"/>
                </a:solidFill>
                <a:latin typeface="Calibri"/>
                <a:ea typeface="Calibri"/>
                <a:cs typeface="Calibri"/>
                <a:sym typeface="Calibri"/>
              </a:endParaRPr>
            </a:p>
          </p:txBody>
        </p:sp>
        <p:sp>
          <p:nvSpPr>
            <p:cNvPr id="447" name="Google Shape;447;p12"/>
            <p:cNvSpPr/>
            <p:nvPr/>
          </p:nvSpPr>
          <p:spPr>
            <a:xfrm>
              <a:off x="5027268" y="2007"/>
              <a:ext cx="4409844" cy="835200"/>
            </a:xfrm>
            <a:prstGeom prst="rect">
              <a:avLst/>
            </a:prstGeom>
            <a:solidFill>
              <a:srgbClr val="467BCF"/>
            </a:solidFill>
            <a:ln w="19050" cap="rnd" cmpd="sng">
              <a:solidFill>
                <a:srgbClr val="467B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2"/>
            <p:cNvSpPr txBox="1"/>
            <p:nvPr/>
          </p:nvSpPr>
          <p:spPr>
            <a:xfrm>
              <a:off x="5027268" y="2007"/>
              <a:ext cx="4409844" cy="835200"/>
            </a:xfrm>
            <a:prstGeom prst="rect">
              <a:avLst/>
            </a:prstGeom>
            <a:noFill/>
            <a:ln>
              <a:noFill/>
            </a:ln>
          </p:spPr>
          <p:txBody>
            <a:bodyPr spcFirstLastPara="1" wrap="square" lIns="206225" tIns="117850" rIns="206225" bIns="117850"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US" sz="2900">
                  <a:solidFill>
                    <a:schemeClr val="lt1"/>
                  </a:solidFill>
                  <a:latin typeface="Calibri"/>
                  <a:ea typeface="Calibri"/>
                  <a:cs typeface="Calibri"/>
                  <a:sym typeface="Calibri"/>
                </a:rPr>
                <a:t>Automatic Fact-Checking</a:t>
              </a:r>
              <a:endParaRPr sz="2900">
                <a:solidFill>
                  <a:schemeClr val="lt1"/>
                </a:solidFill>
                <a:latin typeface="Calibri"/>
                <a:ea typeface="Calibri"/>
                <a:cs typeface="Calibri"/>
                <a:sym typeface="Calibri"/>
              </a:endParaRPr>
            </a:p>
          </p:txBody>
        </p:sp>
        <p:sp>
          <p:nvSpPr>
            <p:cNvPr id="449" name="Google Shape;449;p12"/>
            <p:cNvSpPr/>
            <p:nvPr/>
          </p:nvSpPr>
          <p:spPr>
            <a:xfrm>
              <a:off x="5027268" y="837207"/>
              <a:ext cx="4409844" cy="2945385"/>
            </a:xfrm>
            <a:prstGeom prst="rect">
              <a:avLst/>
            </a:prstGeom>
            <a:solidFill>
              <a:srgbClr val="CDD5EC">
                <a:alpha val="89803"/>
              </a:srgbClr>
            </a:solidFill>
            <a:ln w="19050" cap="rnd" cmpd="sng">
              <a:solidFill>
                <a:srgbClr val="CDD5E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2"/>
            <p:cNvSpPr txBox="1"/>
            <p:nvPr/>
          </p:nvSpPr>
          <p:spPr>
            <a:xfrm>
              <a:off x="5027268" y="837207"/>
              <a:ext cx="4409844" cy="2945385"/>
            </a:xfrm>
            <a:prstGeom prst="rect">
              <a:avLst/>
            </a:prstGeom>
            <a:noFill/>
            <a:ln>
              <a:noFill/>
            </a:ln>
          </p:spPr>
          <p:txBody>
            <a:bodyPr spcFirstLastPara="1" wrap="square" lIns="154675" tIns="154675" rIns="206225" bIns="232025" anchor="t" anchorCtr="0">
              <a:noAutofit/>
            </a:bodyPr>
            <a:lstStyle/>
            <a:p>
              <a:pPr marL="285750" marR="0" lvl="1" indent="-285750" algn="l" rtl="0">
                <a:lnSpc>
                  <a:spcPct val="90000"/>
                </a:lnSpc>
                <a:spcBef>
                  <a:spcPts val="0"/>
                </a:spcBef>
                <a:spcAft>
                  <a:spcPts val="0"/>
                </a:spcAft>
                <a:buClr>
                  <a:schemeClr val="lt1"/>
                </a:buClr>
                <a:buSzPts val="2900"/>
                <a:buFont typeface="Calibri"/>
                <a:buChar char="•"/>
              </a:pPr>
              <a:r>
                <a:rPr lang="en-US" sz="2800" b="0" i="0" u="none" strike="noStrike" cap="none" dirty="0">
                  <a:solidFill>
                    <a:schemeClr val="lt1"/>
                  </a:solidFill>
                  <a:latin typeface="Calibri"/>
                  <a:ea typeface="Calibri"/>
                  <a:cs typeface="Calibri"/>
                  <a:sym typeface="Calibri"/>
                </a:rPr>
                <a:t>SPO – Subject Predicate Object (Redundancy)</a:t>
              </a:r>
              <a:endParaRPr sz="2800" b="0" i="0" u="none" strike="noStrike" cap="none" dirty="0">
                <a:solidFill>
                  <a:schemeClr val="lt1"/>
                </a:solidFill>
                <a:latin typeface="Calibri"/>
                <a:ea typeface="Calibri"/>
                <a:cs typeface="Calibri"/>
                <a:sym typeface="Calibri"/>
              </a:endParaRPr>
            </a:p>
            <a:p>
              <a:pPr marL="285750" marR="0" lvl="1" indent="-285750" algn="l" rtl="0">
                <a:lnSpc>
                  <a:spcPct val="90000"/>
                </a:lnSpc>
                <a:spcBef>
                  <a:spcPts val="435"/>
                </a:spcBef>
                <a:spcAft>
                  <a:spcPts val="0"/>
                </a:spcAft>
                <a:buClr>
                  <a:schemeClr val="lt1"/>
                </a:buClr>
                <a:buSzPts val="2900"/>
                <a:buFont typeface="Calibri"/>
                <a:buChar char="•"/>
              </a:pPr>
              <a:r>
                <a:rPr lang="en-US" sz="2800" b="0" i="0" u="none" strike="noStrike" cap="none" dirty="0">
                  <a:solidFill>
                    <a:schemeClr val="lt1"/>
                  </a:solidFill>
                  <a:latin typeface="Calibri"/>
                  <a:ea typeface="Calibri"/>
                  <a:cs typeface="Calibri"/>
                  <a:sym typeface="Calibri"/>
                </a:rPr>
                <a:t>Divided into Fact Extraction &amp; Fact Checking</a:t>
              </a:r>
              <a:endParaRPr sz="12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13"/>
          <p:cNvSpPr txBox="1">
            <a:spLocks noGrp="1"/>
          </p:cNvSpPr>
          <p:nvPr>
            <p:ph type="title"/>
          </p:nvPr>
        </p:nvSpPr>
        <p:spPr>
          <a:xfrm>
            <a:off x="632651" y="643465"/>
            <a:ext cx="3303729" cy="153102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dirty="0"/>
              <a:t>AUTOMATIC FACT CHECKING</a:t>
            </a:r>
            <a:endParaRPr dirty="0"/>
          </a:p>
        </p:txBody>
      </p:sp>
      <p:sp>
        <p:nvSpPr>
          <p:cNvPr id="456" name="Google Shape;456;p13"/>
          <p:cNvSpPr txBox="1">
            <a:spLocks noGrp="1"/>
          </p:cNvSpPr>
          <p:nvPr>
            <p:ph type="body" idx="1"/>
          </p:nvPr>
        </p:nvSpPr>
        <p:spPr>
          <a:xfrm>
            <a:off x="3936380" y="320078"/>
            <a:ext cx="7675315" cy="3731891"/>
          </a:xfrm>
          <a:prstGeom prst="rect">
            <a:avLst/>
          </a:prstGeom>
          <a:noFill/>
          <a:ln>
            <a:noFill/>
          </a:ln>
        </p:spPr>
        <p:txBody>
          <a:bodyPr spcFirstLastPara="1" wrap="square" lIns="91425" tIns="45700" rIns="91425" bIns="45700" anchor="ctr" anchorCtr="0">
            <a:normAutofit fontScale="92500"/>
          </a:bodyPr>
          <a:lstStyle/>
          <a:p>
            <a:pPr marL="0" lvl="0" indent="0" algn="l" rtl="0">
              <a:spcBef>
                <a:spcPts val="0"/>
              </a:spcBef>
              <a:spcAft>
                <a:spcPts val="0"/>
              </a:spcAft>
              <a:buSzPts val="1800"/>
              <a:buNone/>
            </a:pPr>
            <a:r>
              <a:rPr lang="en-US" dirty="0"/>
              <a:t>Fact Extraction </a:t>
            </a:r>
            <a:endParaRPr dirty="0"/>
          </a:p>
          <a:p>
            <a:pPr marL="742950" lvl="1" indent="-285750" algn="l" rtl="0">
              <a:spcBef>
                <a:spcPts val="1000"/>
              </a:spcBef>
              <a:spcAft>
                <a:spcPts val="0"/>
              </a:spcAft>
              <a:buSzPts val="1400"/>
              <a:buChar char="•"/>
            </a:pPr>
            <a:r>
              <a:rPr lang="en-US" sz="1400" dirty="0"/>
              <a:t>Single Source (Wikipedia) or Open-Source (other News Articles)</a:t>
            </a:r>
            <a:endParaRPr dirty="0"/>
          </a:p>
          <a:p>
            <a:pPr marL="742950" lvl="1" indent="-285750" algn="l" rtl="0">
              <a:spcBef>
                <a:spcPts val="1000"/>
              </a:spcBef>
              <a:spcAft>
                <a:spcPts val="0"/>
              </a:spcAft>
              <a:buSzPts val="1400"/>
              <a:buChar char="•"/>
            </a:pPr>
            <a:r>
              <a:rPr lang="en-US" sz="1400" dirty="0"/>
              <a:t>D</a:t>
            </a:r>
            <a:r>
              <a:rPr lang="en-US" sz="1400" b="0" i="0" dirty="0"/>
              <a:t>efining time intervals for the incident, Redundancy, Conflicts by Multi criteria Decision Making (MCDM)</a:t>
            </a:r>
            <a:endParaRPr dirty="0"/>
          </a:p>
          <a:p>
            <a:pPr marL="742950" lvl="1" indent="-285750" algn="l" rtl="0">
              <a:spcBef>
                <a:spcPts val="1000"/>
              </a:spcBef>
              <a:spcAft>
                <a:spcPts val="0"/>
              </a:spcAft>
              <a:buSzPts val="1400"/>
              <a:buChar char="•"/>
            </a:pPr>
            <a:r>
              <a:rPr lang="en-US" sz="1400" b="0" i="0" dirty="0"/>
              <a:t>Ensuring </a:t>
            </a:r>
            <a:r>
              <a:rPr lang="en-US" sz="1400" b="0" i="0" dirty="0" err="1"/>
              <a:t>Relibility</a:t>
            </a:r>
            <a:r>
              <a:rPr lang="en-US" sz="1400" b="0" i="0" dirty="0"/>
              <a:t> of News source &amp; ensuring completeness of extracted knowledge.</a:t>
            </a:r>
            <a:endParaRPr dirty="0"/>
          </a:p>
          <a:p>
            <a:pPr marL="0" lvl="0" indent="0" algn="l" rtl="0">
              <a:spcBef>
                <a:spcPts val="1000"/>
              </a:spcBef>
              <a:spcAft>
                <a:spcPts val="0"/>
              </a:spcAft>
              <a:buSzPts val="1600"/>
              <a:buNone/>
            </a:pPr>
            <a:r>
              <a:rPr lang="en-US" sz="1600" dirty="0"/>
              <a:t>Fact Checking</a:t>
            </a:r>
            <a:endParaRPr dirty="0"/>
          </a:p>
          <a:p>
            <a:pPr marL="742950" lvl="1" indent="-285750" algn="l" rtl="0">
              <a:spcBef>
                <a:spcPts val="1000"/>
              </a:spcBef>
              <a:spcAft>
                <a:spcPts val="0"/>
              </a:spcAft>
              <a:buSzPts val="1400"/>
              <a:buChar char="•"/>
            </a:pPr>
            <a:r>
              <a:rPr lang="en-US" sz="1400" b="0" i="0" dirty="0"/>
              <a:t>compare the knowledge extracted from to-be-verified news content (i.e., SPO triples) with facts</a:t>
            </a:r>
          </a:p>
          <a:p>
            <a:pPr marL="742950" lvl="1" indent="-285750" algn="l" rtl="0">
              <a:spcBef>
                <a:spcPts val="1000"/>
              </a:spcBef>
              <a:spcAft>
                <a:spcPts val="0"/>
              </a:spcAft>
              <a:buSzPts val="1400"/>
              <a:buChar char="•"/>
            </a:pPr>
            <a:r>
              <a:rPr lang="en-US" sz="1400" b="0" i="0" dirty="0"/>
              <a:t>Where  SPO triples (</a:t>
            </a:r>
            <a:r>
              <a:rPr lang="en-US" sz="1400" b="0" i="0" dirty="0" err="1"/>
              <a:t>si,pi</a:t>
            </a:r>
            <a:r>
              <a:rPr lang="en-US" sz="1400" b="0" i="0" dirty="0"/>
              <a:t>, oi ), </a:t>
            </a:r>
            <a:r>
              <a:rPr lang="en-US" sz="1400" b="0" i="0" dirty="0" err="1"/>
              <a:t>i</a:t>
            </a:r>
            <a:r>
              <a:rPr lang="en-US" sz="1400" b="0" i="0" dirty="0"/>
              <a:t> = 1, 2,...,n, GKB </a:t>
            </a:r>
            <a:r>
              <a:rPr lang="en-US" sz="1400" dirty="0"/>
              <a:t>= </a:t>
            </a:r>
            <a:r>
              <a:rPr lang="en-US" sz="1400" b="0" i="0" dirty="0"/>
              <a:t>true knowledge, Ai ∈ [0, 1] indicates true or False</a:t>
            </a:r>
          </a:p>
          <a:p>
            <a:pPr marL="742950" lvl="1" indent="-285750" algn="l" rtl="0">
              <a:spcBef>
                <a:spcPts val="1000"/>
              </a:spcBef>
              <a:spcAft>
                <a:spcPts val="0"/>
              </a:spcAft>
              <a:buSzPts val="1400"/>
              <a:buChar char="•"/>
            </a:pPr>
            <a:r>
              <a:rPr lang="it-IT" sz="1400" b="1" dirty="0"/>
              <a:t>F : (s</a:t>
            </a:r>
            <a:r>
              <a:rPr lang="it-IT" sz="1400" b="1" baseline="-25000" dirty="0"/>
              <a:t>i</a:t>
            </a:r>
            <a:r>
              <a:rPr lang="it-IT" sz="1400" b="1" dirty="0"/>
              <a:t>, p</a:t>
            </a:r>
            <a:r>
              <a:rPr lang="it-IT" sz="1400" b="1" baseline="-25000" dirty="0"/>
              <a:t>i</a:t>
            </a:r>
            <a:r>
              <a:rPr lang="it-IT" sz="1400" b="1" dirty="0"/>
              <a:t>, o</a:t>
            </a:r>
            <a:r>
              <a:rPr lang="it-IT" sz="1400" b="1" baseline="-25000" dirty="0"/>
              <a:t>i</a:t>
            </a:r>
            <a:r>
              <a:rPr lang="it-IT" sz="1400" b="1" dirty="0"/>
              <a:t> ) G</a:t>
            </a:r>
            <a:r>
              <a:rPr lang="it-IT" sz="1400" b="1" baseline="-25000" dirty="0"/>
              <a:t>KB</a:t>
            </a:r>
            <a:r>
              <a:rPr lang="it-IT" sz="1400" b="1" dirty="0"/>
              <a:t>→ A</a:t>
            </a:r>
            <a:r>
              <a:rPr lang="it-IT" sz="1400" b="1" baseline="-25000" dirty="0"/>
              <a:t>i</a:t>
            </a:r>
            <a:r>
              <a:rPr lang="it-IT" sz="1400" b="1" dirty="0"/>
              <a:t>, In vectorize comparision with (s</a:t>
            </a:r>
            <a:r>
              <a:rPr lang="it-IT" sz="1400" b="1" baseline="-25000" dirty="0"/>
              <a:t>tj</a:t>
            </a:r>
            <a:r>
              <a:rPr lang="it-IT" sz="1400" b="1" dirty="0"/>
              <a:t> ,p</a:t>
            </a:r>
            <a:r>
              <a:rPr lang="it-IT" sz="1400" b="1" baseline="-25000" dirty="0"/>
              <a:t>tj</a:t>
            </a:r>
            <a:r>
              <a:rPr lang="it-IT" sz="1400" b="1" dirty="0"/>
              <a:t> , o</a:t>
            </a:r>
            <a:r>
              <a:rPr lang="it-IT" sz="1400" b="1" baseline="-25000" dirty="0"/>
              <a:t>tj</a:t>
            </a:r>
            <a:r>
              <a:rPr lang="it-IT" sz="1400" b="1" dirty="0"/>
              <a:t> ), j = 1, 2,...,m.</a:t>
            </a:r>
          </a:p>
          <a:p>
            <a:pPr marL="742950" lvl="1" indent="-285750" algn="l" rtl="0">
              <a:spcBef>
                <a:spcPts val="1000"/>
              </a:spcBef>
              <a:spcAft>
                <a:spcPts val="0"/>
              </a:spcAft>
              <a:buSzPts val="1400"/>
              <a:buChar char="•"/>
            </a:pPr>
            <a:r>
              <a:rPr lang="it-IT" sz="1400" b="1" dirty="0"/>
              <a:t>A = I(A</a:t>
            </a:r>
            <a:r>
              <a:rPr lang="it-IT" sz="1400" b="1" baseline="-25000" dirty="0"/>
              <a:t>1</a:t>
            </a:r>
            <a:r>
              <a:rPr lang="it-IT" sz="1400" b="1" dirty="0"/>
              <a:t>,A</a:t>
            </a:r>
            <a:r>
              <a:rPr lang="it-IT" sz="1400" b="1" baseline="-25000" dirty="0"/>
              <a:t>2</a:t>
            </a:r>
            <a:r>
              <a:rPr lang="it-IT" sz="1400" b="1" dirty="0"/>
              <a:t>,...,A</a:t>
            </a:r>
            <a:r>
              <a:rPr lang="it-IT" sz="1400" b="1" baseline="-25000" dirty="0"/>
              <a:t>n</a:t>
            </a:r>
            <a:r>
              <a:rPr lang="it-IT" sz="1400" b="1" dirty="0"/>
              <a:t> ), where I is a weight function.</a:t>
            </a:r>
          </a:p>
          <a:p>
            <a:pPr marL="742950" lvl="1" indent="-285750" algn="l" rtl="0">
              <a:spcBef>
                <a:spcPts val="1000"/>
              </a:spcBef>
              <a:spcAft>
                <a:spcPts val="0"/>
              </a:spcAft>
              <a:buSzPts val="1400"/>
              <a:buChar char="•"/>
            </a:pPr>
            <a:r>
              <a:rPr lang="en-AU" sz="1500" dirty="0"/>
              <a:t>F ((</a:t>
            </a:r>
            <a:r>
              <a:rPr lang="en-AU" sz="1500" dirty="0" err="1"/>
              <a:t>s</a:t>
            </a:r>
            <a:r>
              <a:rPr lang="en-AU" sz="1500" baseline="-25000" dirty="0" err="1"/>
              <a:t>i</a:t>
            </a:r>
            <a:r>
              <a:rPr lang="en-AU" sz="1500" dirty="0"/>
              <a:t>, p</a:t>
            </a:r>
            <a:r>
              <a:rPr lang="en-AU" sz="1500" baseline="-25000" dirty="0"/>
              <a:t>i</a:t>
            </a:r>
            <a:r>
              <a:rPr lang="en-AU" sz="1500" dirty="0"/>
              <a:t>, o</a:t>
            </a:r>
            <a:r>
              <a:rPr lang="en-AU" sz="1500" baseline="-25000" dirty="0"/>
              <a:t>i</a:t>
            </a:r>
            <a:r>
              <a:rPr lang="en-AU" sz="1500" dirty="0"/>
              <a:t> ),G</a:t>
            </a:r>
            <a:r>
              <a:rPr lang="en-AU" sz="1500" baseline="-25000" dirty="0"/>
              <a:t>KB</a:t>
            </a:r>
            <a:r>
              <a:rPr lang="en-AU" sz="1500" dirty="0"/>
              <a:t>) = P (edge labelled pi linking </a:t>
            </a:r>
            <a:r>
              <a:rPr lang="en-AU" sz="1500" dirty="0" err="1"/>
              <a:t>s’</a:t>
            </a:r>
            <a:r>
              <a:rPr lang="en-AU" sz="1500" baseline="-25000" dirty="0" err="1"/>
              <a:t>i</a:t>
            </a:r>
            <a:r>
              <a:rPr lang="en-AU" sz="1500" dirty="0"/>
              <a:t> to </a:t>
            </a:r>
            <a:r>
              <a:rPr lang="en-AU" sz="1500" dirty="0" err="1"/>
              <a:t>o’</a:t>
            </a:r>
            <a:r>
              <a:rPr lang="en-AU" sz="1500" baseline="-25000" dirty="0" err="1"/>
              <a:t>i</a:t>
            </a:r>
            <a:r>
              <a:rPr lang="en-AU" sz="1500" baseline="-25000" dirty="0"/>
              <a:t> </a:t>
            </a:r>
            <a:r>
              <a:rPr lang="en-AU" sz="1500" dirty="0"/>
              <a:t>in G</a:t>
            </a:r>
            <a:r>
              <a:rPr lang="en-AU" sz="1500" baseline="-25000" dirty="0"/>
              <a:t>KB</a:t>
            </a:r>
            <a:r>
              <a:rPr lang="en-AU" sz="1500" dirty="0"/>
              <a:t>), where P() = probability</a:t>
            </a:r>
            <a:endParaRPr sz="1300" b="1" dirty="0"/>
          </a:p>
        </p:txBody>
      </p:sp>
      <p:pic>
        <p:nvPicPr>
          <p:cNvPr id="457" name="Google Shape;457;p13" descr="Diagram&#10;&#10;Description automatically generated"/>
          <p:cNvPicPr preferRelativeResize="0"/>
          <p:nvPr/>
        </p:nvPicPr>
        <p:blipFill rotWithShape="1">
          <a:blip r:embed="rId4">
            <a:alphaModFix/>
          </a:blip>
          <a:srcRect/>
          <a:stretch/>
        </p:blipFill>
        <p:spPr>
          <a:xfrm>
            <a:off x="325409" y="4425552"/>
            <a:ext cx="5770591" cy="1531024"/>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458" name="Google Shape;458;p13"/>
          <p:cNvSpPr txBox="1"/>
          <p:nvPr/>
        </p:nvSpPr>
        <p:spPr>
          <a:xfrm>
            <a:off x="354812" y="5983702"/>
            <a:ext cx="6096000"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dirty="0">
                <a:solidFill>
                  <a:schemeClr val="lt1"/>
                </a:solidFill>
                <a:latin typeface="Calibri"/>
                <a:ea typeface="Calibri"/>
                <a:cs typeface="Calibri"/>
                <a:sym typeface="Calibri"/>
              </a:rPr>
              <a:t>Xinyi Zhou and Reza </a:t>
            </a:r>
            <a:r>
              <a:rPr lang="en-US" sz="1050" dirty="0" err="1">
                <a:solidFill>
                  <a:schemeClr val="lt1"/>
                </a:solidFill>
                <a:latin typeface="Calibri"/>
                <a:ea typeface="Calibri"/>
                <a:cs typeface="Calibri"/>
                <a:sym typeface="Calibri"/>
              </a:rPr>
              <a:t>Zafarani</a:t>
            </a:r>
            <a:r>
              <a:rPr lang="en-US" sz="1050" dirty="0">
                <a:solidFill>
                  <a:schemeClr val="lt1"/>
                </a:solidFill>
                <a:latin typeface="Calibri"/>
                <a:ea typeface="Calibri"/>
                <a:cs typeface="Calibri"/>
                <a:sym typeface="Calibri"/>
              </a:rPr>
              <a:t>. 2020. A survey of fake news: Fundamental theories, detection methods, and </a:t>
            </a:r>
            <a:r>
              <a:rPr lang="en-US" sz="1050" dirty="0" err="1">
                <a:solidFill>
                  <a:schemeClr val="lt1"/>
                </a:solidFill>
                <a:latin typeface="Calibri"/>
                <a:ea typeface="Calibri"/>
                <a:cs typeface="Calibri"/>
                <a:sym typeface="Calibri"/>
              </a:rPr>
              <a:t>opportunities.ACM</a:t>
            </a:r>
            <a:r>
              <a:rPr lang="en-US" sz="1050" dirty="0">
                <a:solidFill>
                  <a:schemeClr val="lt1"/>
                </a:solidFill>
                <a:latin typeface="Calibri"/>
                <a:ea typeface="Calibri"/>
                <a:cs typeface="Calibri"/>
                <a:sym typeface="Calibri"/>
              </a:rPr>
              <a:t> Computing Surveys(CSUR)53, 5 (2020), 1–40.</a:t>
            </a:r>
            <a:endParaRPr sz="1100" dirty="0"/>
          </a:p>
        </p:txBody>
      </p:sp>
      <p:sp>
        <p:nvSpPr>
          <p:cNvPr id="6" name="Google Shape;456;p13">
            <a:extLst>
              <a:ext uri="{FF2B5EF4-FFF2-40B4-BE49-F238E27FC236}">
                <a16:creationId xmlns:a16="http://schemas.microsoft.com/office/drawing/2014/main" id="{4F0B7E0A-2057-4597-A8C3-D9C22B8A7D38}"/>
              </a:ext>
            </a:extLst>
          </p:cNvPr>
          <p:cNvSpPr txBox="1">
            <a:spLocks/>
          </p:cNvSpPr>
          <p:nvPr/>
        </p:nvSpPr>
        <p:spPr>
          <a:xfrm>
            <a:off x="728547" y="2643609"/>
            <a:ext cx="3610971" cy="1531023"/>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42900" algn="l" rtl="0">
              <a:lnSpc>
                <a:spcPct val="100000"/>
              </a:lnSpc>
              <a:spcBef>
                <a:spcPts val="1000"/>
              </a:spcBef>
              <a:spcAft>
                <a:spcPts val="0"/>
              </a:spcAft>
              <a:buClr>
                <a:schemeClr val="lt1"/>
              </a:buClr>
              <a:buSzPts val="1800"/>
              <a:buFont typeface="Arial"/>
              <a:buChar char="•"/>
              <a:defRPr sz="16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1000"/>
              </a:spcBef>
              <a:spcAft>
                <a:spcPts val="0"/>
              </a:spcAft>
              <a:buClr>
                <a:schemeClr val="lt1"/>
              </a:buClr>
              <a:buSzPts val="1800"/>
              <a:buFont typeface="Arial"/>
              <a:buChar char="•"/>
              <a:defRPr sz="14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6pPr>
            <a:lvl7pPr marL="3200400" marR="0" lvl="6"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7pPr>
            <a:lvl8pPr marL="3657600" marR="0" lvl="7"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8pPr>
            <a:lvl9pPr marL="4114800" marR="0" lvl="8" indent="-342900" algn="l" rtl="0">
              <a:lnSpc>
                <a:spcPct val="100000"/>
              </a:lnSpc>
              <a:spcBef>
                <a:spcPts val="1000"/>
              </a:spcBef>
              <a:spcAft>
                <a:spcPts val="100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9pPr>
          </a:lstStyle>
          <a:p>
            <a:pPr marL="0" indent="0">
              <a:buFont typeface="Arial"/>
              <a:buNone/>
            </a:pPr>
            <a:r>
              <a:rPr lang="en-AU" sz="1050" dirty="0"/>
              <a:t>EXAMPLE of Fact Extraction –</a:t>
            </a:r>
          </a:p>
          <a:p>
            <a:pPr marL="0" indent="0">
              <a:buFont typeface="Arial"/>
              <a:buNone/>
            </a:pPr>
            <a:endParaRPr lang="en-AU" sz="1050" dirty="0"/>
          </a:p>
          <a:p>
            <a:pPr marL="0" indent="0">
              <a:buFont typeface="Arial"/>
              <a:buNone/>
            </a:pPr>
            <a:r>
              <a:rPr lang="en-AU" sz="1050" dirty="0"/>
              <a:t>(</a:t>
            </a:r>
            <a:r>
              <a:rPr lang="en-AU" sz="1050" dirty="0" err="1"/>
              <a:t>DonaldTrump</a:t>
            </a:r>
            <a:r>
              <a:rPr lang="en-AU" sz="1050" dirty="0"/>
              <a:t>, </a:t>
            </a:r>
            <a:r>
              <a:rPr lang="en-AU" sz="1050" dirty="0" err="1"/>
              <a:t>bornIn</a:t>
            </a:r>
            <a:r>
              <a:rPr lang="en-AU" sz="1050" dirty="0"/>
              <a:t>, </a:t>
            </a:r>
            <a:r>
              <a:rPr lang="en-AU" sz="1050" dirty="0" err="1"/>
              <a:t>NewYorkCity</a:t>
            </a:r>
            <a:r>
              <a:rPr lang="en-AU" sz="1050" dirty="0"/>
              <a:t>) Vs (</a:t>
            </a:r>
            <a:r>
              <a:rPr lang="en-AU" sz="1050" dirty="0" err="1"/>
              <a:t>DonaldTrump</a:t>
            </a:r>
            <a:r>
              <a:rPr lang="en-AU" sz="1050" dirty="0"/>
              <a:t>, </a:t>
            </a:r>
            <a:r>
              <a:rPr lang="en-AU" sz="1050" dirty="0" err="1"/>
              <a:t>bornIn</a:t>
            </a:r>
            <a:r>
              <a:rPr lang="en-AU" sz="1050" dirty="0"/>
              <a:t>, </a:t>
            </a:r>
            <a:r>
              <a:rPr lang="en-AU" sz="1050" dirty="0" err="1"/>
              <a:t>LosAngeles</a:t>
            </a:r>
            <a:r>
              <a:rPr lang="en-AU" sz="1050" dirty="0"/>
              <a:t>) – </a:t>
            </a:r>
            <a:r>
              <a:rPr lang="en-US" sz="1050" b="1" i="0" dirty="0"/>
              <a:t>Conflicts</a:t>
            </a:r>
          </a:p>
          <a:p>
            <a:pPr marL="0" indent="0">
              <a:buFont typeface="Arial"/>
              <a:buNone/>
            </a:pPr>
            <a:endParaRPr lang="en-US" sz="1050" dirty="0"/>
          </a:p>
          <a:p>
            <a:pPr marL="0" indent="0">
              <a:buFont typeface="Arial"/>
              <a:buNone/>
            </a:pPr>
            <a:r>
              <a:rPr lang="en-AU" sz="1050" dirty="0"/>
              <a:t>(Britain, </a:t>
            </a:r>
            <a:r>
              <a:rPr lang="en-AU" sz="1050" dirty="0" err="1"/>
              <a:t>joinIn</a:t>
            </a:r>
            <a:r>
              <a:rPr lang="en-AU" sz="1050" dirty="0"/>
              <a:t>, </a:t>
            </a:r>
            <a:r>
              <a:rPr lang="en-AU" sz="1050" dirty="0" err="1"/>
              <a:t>EuropeanUnion</a:t>
            </a:r>
            <a:r>
              <a:rPr lang="en-AU" sz="1050" dirty="0"/>
              <a:t>)</a:t>
            </a:r>
            <a:r>
              <a:rPr lang="en-US" sz="1050" dirty="0"/>
              <a:t> – </a:t>
            </a:r>
            <a:r>
              <a:rPr lang="en-US" sz="1050" b="1" dirty="0"/>
              <a:t>Invalidity</a:t>
            </a:r>
          </a:p>
          <a:p>
            <a:pPr marL="0" indent="0">
              <a:buFont typeface="Arial"/>
              <a:buNone/>
            </a:pPr>
            <a:endParaRPr lang="en-US" sz="1050" b="1" dirty="0"/>
          </a:p>
          <a:p>
            <a:pPr marL="0" indent="0">
              <a:buFont typeface="Arial"/>
              <a:buNone/>
            </a:pPr>
            <a:r>
              <a:rPr lang="en-AU" sz="1050" dirty="0"/>
              <a:t>(</a:t>
            </a:r>
            <a:r>
              <a:rPr lang="en-AU" sz="1050" dirty="0" err="1"/>
              <a:t>DonaldJohnTrump</a:t>
            </a:r>
            <a:r>
              <a:rPr lang="en-AU" sz="1050" dirty="0"/>
              <a:t>, profession, President)</a:t>
            </a:r>
            <a:r>
              <a:rPr lang="en-US" sz="1050" b="1" dirty="0"/>
              <a:t> </a:t>
            </a:r>
            <a:r>
              <a:rPr lang="en-US" sz="1050" dirty="0"/>
              <a:t>Vs </a:t>
            </a:r>
            <a:r>
              <a:rPr lang="en-AU" sz="1050" dirty="0"/>
              <a:t>(Donald- Trump, profession, President) </a:t>
            </a:r>
            <a:r>
              <a:rPr lang="en-US" sz="1050" b="1" i="0" dirty="0"/>
              <a:t>Redundancy</a:t>
            </a:r>
            <a:endParaRPr lang="en-US" sz="1050" b="1" dirty="0"/>
          </a:p>
        </p:txBody>
      </p:sp>
      <p:sp>
        <p:nvSpPr>
          <p:cNvPr id="9" name="Google Shape;456;p13">
            <a:extLst>
              <a:ext uri="{FF2B5EF4-FFF2-40B4-BE49-F238E27FC236}">
                <a16:creationId xmlns:a16="http://schemas.microsoft.com/office/drawing/2014/main" id="{8B592DC5-069D-4BFF-859C-5876B938E552}"/>
              </a:ext>
            </a:extLst>
          </p:cNvPr>
          <p:cNvSpPr txBox="1">
            <a:spLocks/>
          </p:cNvSpPr>
          <p:nvPr/>
        </p:nvSpPr>
        <p:spPr>
          <a:xfrm>
            <a:off x="6450812" y="4438185"/>
            <a:ext cx="5269119" cy="111008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42900" algn="l" rtl="0">
              <a:lnSpc>
                <a:spcPct val="100000"/>
              </a:lnSpc>
              <a:spcBef>
                <a:spcPts val="1000"/>
              </a:spcBef>
              <a:spcAft>
                <a:spcPts val="0"/>
              </a:spcAft>
              <a:buClr>
                <a:schemeClr val="lt1"/>
              </a:buClr>
              <a:buSzPts val="1800"/>
              <a:buFont typeface="Arial"/>
              <a:buChar char="•"/>
              <a:defRPr sz="16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1000"/>
              </a:spcBef>
              <a:spcAft>
                <a:spcPts val="0"/>
              </a:spcAft>
              <a:buClr>
                <a:schemeClr val="lt1"/>
              </a:buClr>
              <a:buSzPts val="1800"/>
              <a:buFont typeface="Arial"/>
              <a:buChar char="•"/>
              <a:defRPr sz="14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6pPr>
            <a:lvl7pPr marL="3200400" marR="0" lvl="6"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7pPr>
            <a:lvl8pPr marL="3657600" marR="0" lvl="7" indent="-342900" algn="l" rtl="0">
              <a:lnSpc>
                <a:spcPct val="100000"/>
              </a:lnSpc>
              <a:spcBef>
                <a:spcPts val="1000"/>
              </a:spcBef>
              <a:spcAft>
                <a:spcPts val="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8pPr>
            <a:lvl9pPr marL="4114800" marR="0" lvl="8" indent="-342900" algn="l" rtl="0">
              <a:lnSpc>
                <a:spcPct val="100000"/>
              </a:lnSpc>
              <a:spcBef>
                <a:spcPts val="1000"/>
              </a:spcBef>
              <a:spcAft>
                <a:spcPts val="1000"/>
              </a:spcAft>
              <a:buClr>
                <a:schemeClr val="lt1"/>
              </a:buClr>
              <a:buSzPts val="1800"/>
              <a:buFont typeface="Arial"/>
              <a:buChar char="•"/>
              <a:defRPr sz="1200" b="0" i="0" u="none" strike="noStrike" cap="none">
                <a:solidFill>
                  <a:schemeClr val="lt1"/>
                </a:solidFill>
                <a:latin typeface="Calibri"/>
                <a:ea typeface="Calibri"/>
                <a:cs typeface="Calibri"/>
                <a:sym typeface="Calibri"/>
              </a:defRPr>
            </a:lvl9pPr>
          </a:lstStyle>
          <a:p>
            <a:pPr marL="0" indent="0">
              <a:buNone/>
            </a:pPr>
            <a:r>
              <a:rPr lang="en-US" sz="1300" b="1" dirty="0" err="1"/>
              <a:t>s’</a:t>
            </a:r>
            <a:r>
              <a:rPr lang="en-US" sz="1300" b="1" baseline="-25000" dirty="0" err="1"/>
              <a:t>I</a:t>
            </a:r>
            <a:r>
              <a:rPr lang="en-US" sz="1300" b="1" dirty="0"/>
              <a:t> = </a:t>
            </a:r>
            <a:r>
              <a:rPr lang="en-US" sz="1300" b="1" dirty="0" err="1"/>
              <a:t>arg</a:t>
            </a:r>
            <a:r>
              <a:rPr lang="en-US" sz="1300" b="1" dirty="0"/>
              <a:t> min </a:t>
            </a:r>
            <a:r>
              <a:rPr lang="en-AU" sz="1300" b="1" dirty="0"/>
              <a:t>|D(</a:t>
            </a:r>
            <a:r>
              <a:rPr lang="en-AU" sz="1300" b="1" dirty="0" err="1"/>
              <a:t>s</a:t>
            </a:r>
            <a:r>
              <a:rPr lang="en-AU" sz="1300" b="1" baseline="-25000" dirty="0" err="1"/>
              <a:t>i</a:t>
            </a:r>
            <a:r>
              <a:rPr lang="en-AU" sz="1300" b="1" dirty="0"/>
              <a:t>, </a:t>
            </a:r>
            <a:r>
              <a:rPr lang="en-AU" sz="1300" b="1" dirty="0" err="1"/>
              <a:t>s</a:t>
            </a:r>
            <a:r>
              <a:rPr lang="en-AU" sz="1300" b="1" baseline="-25000" dirty="0" err="1"/>
              <a:t>tj</a:t>
            </a:r>
            <a:r>
              <a:rPr lang="en-AU" sz="1300" b="1" dirty="0"/>
              <a:t>)| &lt; </a:t>
            </a:r>
            <a:r>
              <a:rPr lang="el-GR" sz="1300" b="1" dirty="0"/>
              <a:t>θ</a:t>
            </a:r>
            <a:r>
              <a:rPr lang="en-AU" sz="1300" b="1" dirty="0"/>
              <a:t>  and </a:t>
            </a:r>
            <a:r>
              <a:rPr lang="en-US" sz="1300" b="1" dirty="0" err="1"/>
              <a:t>o’</a:t>
            </a:r>
            <a:r>
              <a:rPr lang="en-US" sz="1300" b="1" baseline="-25000" dirty="0" err="1"/>
              <a:t>I</a:t>
            </a:r>
            <a:r>
              <a:rPr lang="en-US" sz="1300" b="1" dirty="0"/>
              <a:t> = </a:t>
            </a:r>
            <a:r>
              <a:rPr lang="en-US" sz="1300" b="1" dirty="0" err="1"/>
              <a:t>arg</a:t>
            </a:r>
            <a:r>
              <a:rPr lang="en-US" sz="1300" b="1" dirty="0"/>
              <a:t> min </a:t>
            </a:r>
            <a:r>
              <a:rPr lang="en-AU" sz="1300" b="1" dirty="0"/>
              <a:t>|D(o</a:t>
            </a:r>
            <a:r>
              <a:rPr lang="en-AU" sz="1300" b="1" baseline="-25000" dirty="0"/>
              <a:t>i</a:t>
            </a:r>
            <a:r>
              <a:rPr lang="en-AU" sz="1300" b="1" dirty="0"/>
              <a:t>, </a:t>
            </a:r>
            <a:r>
              <a:rPr lang="en-AU" sz="1300" b="1" dirty="0" err="1"/>
              <a:t>o</a:t>
            </a:r>
            <a:r>
              <a:rPr lang="en-AU" sz="1300" b="1" baseline="-25000" dirty="0" err="1"/>
              <a:t>tj</a:t>
            </a:r>
            <a:r>
              <a:rPr lang="en-AU" sz="1300" b="1" dirty="0"/>
              <a:t>)| &lt; </a:t>
            </a:r>
            <a:r>
              <a:rPr lang="el-GR" sz="1300" b="1" dirty="0"/>
              <a:t>θ</a:t>
            </a:r>
            <a:r>
              <a:rPr lang="en-AU" sz="1300" b="1" dirty="0"/>
              <a:t> </a:t>
            </a:r>
          </a:p>
          <a:p>
            <a:pPr marL="0" indent="0">
              <a:buNone/>
            </a:pPr>
            <a:endParaRPr lang="en-AU" sz="1300" b="1" dirty="0"/>
          </a:p>
          <a:p>
            <a:pPr marL="0" indent="0">
              <a:buNone/>
            </a:pPr>
            <a:r>
              <a:rPr lang="en-AU" sz="1300" b="1" dirty="0"/>
              <a:t>Where D(a, b) is a </a:t>
            </a:r>
            <a:r>
              <a:rPr lang="en-AU" sz="1300" b="1" dirty="0" err="1"/>
              <a:t>cosin</a:t>
            </a:r>
            <a:r>
              <a:rPr lang="en-AU" sz="1300" b="1" dirty="0"/>
              <a:t> distance, if </a:t>
            </a:r>
            <a:r>
              <a:rPr lang="en-AU" sz="1400" dirty="0"/>
              <a:t>D(</a:t>
            </a:r>
            <a:r>
              <a:rPr lang="en-AU" sz="1400" dirty="0" err="1"/>
              <a:t>a,b</a:t>
            </a:r>
            <a:r>
              <a:rPr lang="en-AU" sz="1400" dirty="0"/>
              <a:t>) = 0,</a:t>
            </a:r>
            <a:r>
              <a:rPr lang="en-AU" sz="1300" b="1" dirty="0"/>
              <a:t> </a:t>
            </a:r>
            <a:r>
              <a:rPr lang="en-US" sz="1300" b="1" dirty="0"/>
              <a:t>a as the same entity as b</a:t>
            </a:r>
          </a:p>
          <a:p>
            <a:pPr marL="0" indent="0">
              <a:buFont typeface="Arial"/>
              <a:buNone/>
            </a:pPr>
            <a:endParaRPr lang="en-US" sz="13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2"/>
        <p:cNvGrpSpPr/>
        <p:nvPr/>
      </p:nvGrpSpPr>
      <p:grpSpPr>
        <a:xfrm>
          <a:off x="0" y="0"/>
          <a:ext cx="0" cy="0"/>
          <a:chOff x="0" y="0"/>
          <a:chExt cx="0" cy="0"/>
        </a:xfrm>
      </p:grpSpPr>
      <p:pic>
        <p:nvPicPr>
          <p:cNvPr id="463" name="Google Shape;463;p14"/>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464" name="Google Shape;464;p14"/>
          <p:cNvSpPr/>
          <p:nvPr/>
        </p:nvSpPr>
        <p:spPr>
          <a:xfrm>
            <a:off x="0" y="0"/>
            <a:ext cx="12188952" cy="68580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5" name="Google Shape;465;p14"/>
          <p:cNvPicPr preferRelativeResize="0"/>
          <p:nvPr/>
        </p:nvPicPr>
        <p:blipFill rotWithShape="1">
          <a:blip r:embed="rId3">
            <a:alphaModFix/>
          </a:blip>
          <a:srcRect r="51622"/>
          <a:stretch/>
        </p:blipFill>
        <p:spPr>
          <a:xfrm>
            <a:off x="1" y="0"/>
            <a:ext cx="5896768" cy="6856214"/>
          </a:xfrm>
          <a:prstGeom prst="rect">
            <a:avLst/>
          </a:prstGeom>
          <a:noFill/>
          <a:ln>
            <a:noFill/>
          </a:ln>
        </p:spPr>
      </p:pic>
      <p:sp>
        <p:nvSpPr>
          <p:cNvPr id="466" name="Google Shape;466;p14"/>
          <p:cNvSpPr txBox="1">
            <a:spLocks noGrp="1"/>
          </p:cNvSpPr>
          <p:nvPr>
            <p:ph type="title"/>
          </p:nvPr>
        </p:nvSpPr>
        <p:spPr>
          <a:xfrm>
            <a:off x="486876" y="2032000"/>
            <a:ext cx="4513792" cy="2819398"/>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rgbClr val="FFFFFF"/>
              </a:buClr>
              <a:buSzPts val="4800"/>
              <a:buFont typeface="Calibri"/>
              <a:buNone/>
            </a:pPr>
            <a:r>
              <a:rPr lang="en-US" sz="4800">
                <a:solidFill>
                  <a:srgbClr val="FFFFFF"/>
                </a:solidFill>
              </a:rPr>
              <a:t>PROBLEM WITH FACT CHECKING</a:t>
            </a:r>
            <a:endParaRPr/>
          </a:p>
        </p:txBody>
      </p:sp>
      <p:sp>
        <p:nvSpPr>
          <p:cNvPr id="467" name="Google Shape;467;p14"/>
          <p:cNvSpPr/>
          <p:nvPr/>
        </p:nvSpPr>
        <p:spPr>
          <a:xfrm>
            <a:off x="5827529" y="660400"/>
            <a:ext cx="6381405" cy="6214533"/>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solid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600"/>
              <a:buFont typeface="Arial"/>
              <a:buNone/>
            </a:pPr>
            <a:endParaRPr sz="1600" cap="none">
              <a:solidFill>
                <a:schemeClr val="dk1"/>
              </a:solidFill>
              <a:latin typeface="Calibri"/>
              <a:ea typeface="Calibri"/>
              <a:cs typeface="Calibri"/>
              <a:sym typeface="Calibri"/>
            </a:endParaRPr>
          </a:p>
        </p:txBody>
      </p:sp>
      <p:sp>
        <p:nvSpPr>
          <p:cNvPr id="468" name="Google Shape;468;p14"/>
          <p:cNvSpPr/>
          <p:nvPr/>
        </p:nvSpPr>
        <p:spPr>
          <a:xfrm>
            <a:off x="5281603" y="104899"/>
            <a:ext cx="6896713" cy="6005491"/>
          </a:xfrm>
          <a:custGeom>
            <a:avLst/>
            <a:gdLst/>
            <a:ahLst/>
            <a:cxnLst/>
            <a:rect l="l" t="t" r="r" b="b"/>
            <a:pathLst>
              <a:path w="6896713" h="6005491" extrusionOk="0">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69" name="Google Shape;469;p14"/>
          <p:cNvGrpSpPr/>
          <p:nvPr/>
        </p:nvGrpSpPr>
        <p:grpSpPr>
          <a:xfrm>
            <a:off x="5516218" y="331504"/>
            <a:ext cx="6675782" cy="5276654"/>
            <a:chOff x="5516218" y="331504"/>
            <a:chExt cx="6675782" cy="5276654"/>
          </a:xfrm>
        </p:grpSpPr>
        <p:cxnSp>
          <p:nvCxnSpPr>
            <p:cNvPr id="470" name="Google Shape;470;p14"/>
            <p:cNvCxnSpPr/>
            <p:nvPr/>
          </p:nvCxnSpPr>
          <p:spPr>
            <a:xfrm flipH="1">
              <a:off x="9266830" y="3315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71" name="Google Shape;471;p14"/>
            <p:cNvCxnSpPr/>
            <p:nvPr/>
          </p:nvCxnSpPr>
          <p:spPr>
            <a:xfrm rot="120000" flipH="1">
              <a:off x="9408861" y="3383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72" name="Google Shape;472;p14"/>
            <p:cNvCxnSpPr/>
            <p:nvPr/>
          </p:nvCxnSpPr>
          <p:spPr>
            <a:xfrm rot="240000" flipH="1">
              <a:off x="9551700" y="34763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73" name="Google Shape;473;p14"/>
            <p:cNvCxnSpPr/>
            <p:nvPr/>
          </p:nvCxnSpPr>
          <p:spPr>
            <a:xfrm rot="360000" flipH="1">
              <a:off x="9688748" y="36808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74" name="Google Shape;474;p14"/>
            <p:cNvCxnSpPr/>
            <p:nvPr/>
          </p:nvCxnSpPr>
          <p:spPr>
            <a:xfrm rot="540000" flipH="1">
              <a:off x="9824866" y="38922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75" name="Google Shape;475;p14"/>
            <p:cNvCxnSpPr/>
            <p:nvPr/>
          </p:nvCxnSpPr>
          <p:spPr>
            <a:xfrm rot="660000" flipH="1">
              <a:off x="9966867" y="41754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76" name="Google Shape;476;p14"/>
            <p:cNvCxnSpPr/>
            <p:nvPr/>
          </p:nvCxnSpPr>
          <p:spPr>
            <a:xfrm rot="780000" flipH="1">
              <a:off x="10104425" y="4458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77" name="Google Shape;477;p14"/>
            <p:cNvCxnSpPr/>
            <p:nvPr/>
          </p:nvCxnSpPr>
          <p:spPr>
            <a:xfrm rot="900000" flipH="1">
              <a:off x="10240513" y="47948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78" name="Google Shape;478;p14"/>
            <p:cNvCxnSpPr/>
            <p:nvPr/>
          </p:nvCxnSpPr>
          <p:spPr>
            <a:xfrm rot="1080000" flipH="1">
              <a:off x="10373882" y="52435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79" name="Google Shape;479;p14"/>
            <p:cNvCxnSpPr/>
            <p:nvPr/>
          </p:nvCxnSpPr>
          <p:spPr>
            <a:xfrm rot="1200000" flipH="1">
              <a:off x="10505632" y="570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0" name="Google Shape;480;p14"/>
            <p:cNvCxnSpPr/>
            <p:nvPr/>
          </p:nvCxnSpPr>
          <p:spPr>
            <a:xfrm rot="1320000" flipH="1">
              <a:off x="10637382" y="62134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1" name="Google Shape;481;p14"/>
            <p:cNvCxnSpPr/>
            <p:nvPr/>
          </p:nvCxnSpPr>
          <p:spPr>
            <a:xfrm rot="1440000" flipH="1">
              <a:off x="10760965" y="69043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2" name="Google Shape;482;p14"/>
            <p:cNvCxnSpPr/>
            <p:nvPr/>
          </p:nvCxnSpPr>
          <p:spPr>
            <a:xfrm rot="1620000" flipH="1">
              <a:off x="10888991" y="755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3" name="Google Shape;483;p14"/>
            <p:cNvCxnSpPr/>
            <p:nvPr/>
          </p:nvCxnSpPr>
          <p:spPr>
            <a:xfrm rot="1740000" flipH="1">
              <a:off x="11010193" y="81974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4" name="Google Shape;484;p14"/>
            <p:cNvCxnSpPr/>
            <p:nvPr/>
          </p:nvCxnSpPr>
          <p:spPr>
            <a:xfrm rot="1860000" flipH="1">
              <a:off x="11129014" y="89566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5" name="Google Shape;485;p14"/>
            <p:cNvCxnSpPr/>
            <p:nvPr/>
          </p:nvCxnSpPr>
          <p:spPr>
            <a:xfrm rot="1980000" flipH="1">
              <a:off x="11249872" y="968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6" name="Google Shape;486;p14"/>
            <p:cNvCxnSpPr/>
            <p:nvPr/>
          </p:nvCxnSpPr>
          <p:spPr>
            <a:xfrm rot="2160000" flipH="1">
              <a:off x="11366875" y="10480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7" name="Google Shape;487;p14"/>
            <p:cNvCxnSpPr/>
            <p:nvPr/>
          </p:nvCxnSpPr>
          <p:spPr>
            <a:xfrm rot="2280000" flipH="1">
              <a:off x="11474058" y="11315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8" name="Google Shape;488;p14"/>
            <p:cNvCxnSpPr/>
            <p:nvPr/>
          </p:nvCxnSpPr>
          <p:spPr>
            <a:xfrm rot="2400000" flipH="1">
              <a:off x="11583303" y="122179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89" name="Google Shape;489;p14"/>
            <p:cNvCxnSpPr/>
            <p:nvPr/>
          </p:nvCxnSpPr>
          <p:spPr>
            <a:xfrm rot="2520000" flipH="1">
              <a:off x="11685344" y="132177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0" name="Google Shape;490;p14"/>
            <p:cNvCxnSpPr/>
            <p:nvPr/>
          </p:nvCxnSpPr>
          <p:spPr>
            <a:xfrm rot="2700000" flipH="1">
              <a:off x="11787704" y="14176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1" name="Google Shape;491;p14"/>
            <p:cNvCxnSpPr/>
            <p:nvPr/>
          </p:nvCxnSpPr>
          <p:spPr>
            <a:xfrm rot="2820000" flipH="1">
              <a:off x="11880859" y="15179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2" name="Google Shape;492;p14"/>
            <p:cNvCxnSpPr/>
            <p:nvPr/>
          </p:nvCxnSpPr>
          <p:spPr>
            <a:xfrm rot="2940000" flipH="1">
              <a:off x="11969252" y="162743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3" name="Google Shape;493;p14"/>
            <p:cNvCxnSpPr/>
            <p:nvPr/>
          </p:nvCxnSpPr>
          <p:spPr>
            <a:xfrm rot="3060000" flipH="1">
              <a:off x="12062016" y="173601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4" name="Google Shape;494;p14"/>
            <p:cNvCxnSpPr/>
            <p:nvPr/>
          </p:nvCxnSpPr>
          <p:spPr>
            <a:xfrm flipH="1">
              <a:off x="12074680" y="1910249"/>
              <a:ext cx="117320" cy="82912"/>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5" name="Google Shape;495;p14"/>
            <p:cNvCxnSpPr/>
            <p:nvPr/>
          </p:nvCxnSpPr>
          <p:spPr>
            <a:xfrm flipH="1">
              <a:off x="12149943" y="2083594"/>
              <a:ext cx="39676" cy="21436"/>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6" name="Google Shape;496;p14"/>
            <p:cNvCxnSpPr/>
            <p:nvPr/>
          </p:nvCxnSpPr>
          <p:spPr>
            <a:xfrm rot="-180000" flipH="1">
              <a:off x="9127990" y="33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7" name="Google Shape;497;p14"/>
            <p:cNvCxnSpPr/>
            <p:nvPr/>
          </p:nvCxnSpPr>
          <p:spPr>
            <a:xfrm rot="-300000" flipH="1">
              <a:off x="8987576" y="33663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8" name="Google Shape;498;p14"/>
            <p:cNvCxnSpPr/>
            <p:nvPr/>
          </p:nvCxnSpPr>
          <p:spPr>
            <a:xfrm rot="-420000" flipH="1">
              <a:off x="8844859" y="35117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499" name="Google Shape;499;p14"/>
            <p:cNvCxnSpPr/>
            <p:nvPr/>
          </p:nvCxnSpPr>
          <p:spPr>
            <a:xfrm rot="-540000" flipH="1">
              <a:off x="8706904" y="3657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0" name="Google Shape;500;p14"/>
            <p:cNvCxnSpPr/>
            <p:nvPr/>
          </p:nvCxnSpPr>
          <p:spPr>
            <a:xfrm rot="-720000" flipH="1">
              <a:off x="8568008" y="3878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1" name="Google Shape;501;p14"/>
            <p:cNvCxnSpPr/>
            <p:nvPr/>
          </p:nvCxnSpPr>
          <p:spPr>
            <a:xfrm rot="-840000" flipH="1">
              <a:off x="8429112" y="4100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2" name="Google Shape;502;p14"/>
            <p:cNvCxnSpPr/>
            <p:nvPr/>
          </p:nvCxnSpPr>
          <p:spPr>
            <a:xfrm rot="-960000" flipH="1">
              <a:off x="8294968" y="4462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3" name="Google Shape;503;p14"/>
            <p:cNvCxnSpPr/>
            <p:nvPr/>
          </p:nvCxnSpPr>
          <p:spPr>
            <a:xfrm rot="-1080000" flipH="1">
              <a:off x="8160824" y="48237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4" name="Google Shape;504;p14"/>
            <p:cNvCxnSpPr/>
            <p:nvPr/>
          </p:nvCxnSpPr>
          <p:spPr>
            <a:xfrm rot="-1260000" flipH="1">
              <a:off x="8027689" y="53184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5" name="Google Shape;505;p14"/>
            <p:cNvCxnSpPr/>
            <p:nvPr/>
          </p:nvCxnSpPr>
          <p:spPr>
            <a:xfrm rot="-1380000" flipH="1">
              <a:off x="7894554" y="58132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6" name="Google Shape;506;p14"/>
            <p:cNvCxnSpPr/>
            <p:nvPr/>
          </p:nvCxnSpPr>
          <p:spPr>
            <a:xfrm rot="-1500000" flipH="1">
              <a:off x="7761419" y="63079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7" name="Google Shape;507;p14"/>
            <p:cNvCxnSpPr/>
            <p:nvPr/>
          </p:nvCxnSpPr>
          <p:spPr>
            <a:xfrm rot="-1620000" flipH="1">
              <a:off x="7636645" y="6898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8" name="Google Shape;508;p14"/>
            <p:cNvCxnSpPr/>
            <p:nvPr/>
          </p:nvCxnSpPr>
          <p:spPr>
            <a:xfrm rot="-1800000" flipH="1">
              <a:off x="7511871" y="75119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09" name="Google Shape;509;p14"/>
            <p:cNvCxnSpPr/>
            <p:nvPr/>
          </p:nvCxnSpPr>
          <p:spPr>
            <a:xfrm rot="-1920000" flipH="1">
              <a:off x="7387899" y="81977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0" name="Google Shape;510;p14"/>
            <p:cNvCxnSpPr/>
            <p:nvPr/>
          </p:nvCxnSpPr>
          <p:spPr>
            <a:xfrm rot="-2040000" flipH="1">
              <a:off x="7268530" y="8931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1" name="Google Shape;511;p14"/>
            <p:cNvCxnSpPr/>
            <p:nvPr/>
          </p:nvCxnSpPr>
          <p:spPr>
            <a:xfrm rot="-2160000" flipH="1">
              <a:off x="7152030" y="9765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2" name="Google Shape;512;p14"/>
            <p:cNvCxnSpPr/>
            <p:nvPr/>
          </p:nvCxnSpPr>
          <p:spPr>
            <a:xfrm rot="-2340000" flipH="1">
              <a:off x="7041695" y="10600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3" name="Google Shape;513;p14"/>
            <p:cNvCxnSpPr/>
            <p:nvPr/>
          </p:nvCxnSpPr>
          <p:spPr>
            <a:xfrm rot="-2460000" flipH="1">
              <a:off x="6931360" y="114346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4" name="Google Shape;514;p14"/>
            <p:cNvCxnSpPr/>
            <p:nvPr/>
          </p:nvCxnSpPr>
          <p:spPr>
            <a:xfrm rot="-2580000" flipH="1">
              <a:off x="6819070" y="123586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5" name="Google Shape;515;p14"/>
            <p:cNvCxnSpPr/>
            <p:nvPr/>
          </p:nvCxnSpPr>
          <p:spPr>
            <a:xfrm rot="-2700000" flipH="1">
              <a:off x="6721359" y="133274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6" name="Google Shape;516;p14"/>
            <p:cNvCxnSpPr/>
            <p:nvPr/>
          </p:nvCxnSpPr>
          <p:spPr>
            <a:xfrm rot="-2880000" flipH="1">
              <a:off x="6617467" y="1429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7" name="Google Shape;517;p14"/>
            <p:cNvCxnSpPr/>
            <p:nvPr/>
          </p:nvCxnSpPr>
          <p:spPr>
            <a:xfrm rot="-3000000" flipH="1">
              <a:off x="6520032" y="15272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8" name="Google Shape;518;p14"/>
            <p:cNvCxnSpPr/>
            <p:nvPr/>
          </p:nvCxnSpPr>
          <p:spPr>
            <a:xfrm rot="-3120000" flipH="1">
              <a:off x="6429579" y="16416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19" name="Google Shape;519;p14"/>
            <p:cNvCxnSpPr/>
            <p:nvPr/>
          </p:nvCxnSpPr>
          <p:spPr>
            <a:xfrm rot="-3240000" flipH="1">
              <a:off x="6340532" y="1750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0" name="Google Shape;520;p14"/>
            <p:cNvCxnSpPr/>
            <p:nvPr/>
          </p:nvCxnSpPr>
          <p:spPr>
            <a:xfrm rot="-3420000" flipH="1">
              <a:off x="6261757" y="18601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1" name="Google Shape;521;p14"/>
            <p:cNvCxnSpPr/>
            <p:nvPr/>
          </p:nvCxnSpPr>
          <p:spPr>
            <a:xfrm rot="-3540000" flipH="1">
              <a:off x="6184144" y="19796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2" name="Google Shape;522;p14"/>
            <p:cNvCxnSpPr/>
            <p:nvPr/>
          </p:nvCxnSpPr>
          <p:spPr>
            <a:xfrm rot="-3660000" flipH="1">
              <a:off x="6106531" y="20990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3" name="Google Shape;523;p14"/>
            <p:cNvCxnSpPr/>
            <p:nvPr/>
          </p:nvCxnSpPr>
          <p:spPr>
            <a:xfrm rot="-3780000" flipH="1">
              <a:off x="6043206" y="222255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4" name="Google Shape;524;p14"/>
            <p:cNvCxnSpPr/>
            <p:nvPr/>
          </p:nvCxnSpPr>
          <p:spPr>
            <a:xfrm rot="-3960000" flipH="1">
              <a:off x="5978913" y="234430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5" name="Google Shape;525;p14"/>
            <p:cNvCxnSpPr/>
            <p:nvPr/>
          </p:nvCxnSpPr>
          <p:spPr>
            <a:xfrm rot="-4080000" flipH="1">
              <a:off x="5912438" y="24706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6" name="Google Shape;526;p14"/>
            <p:cNvCxnSpPr/>
            <p:nvPr/>
          </p:nvCxnSpPr>
          <p:spPr>
            <a:xfrm rot="-4200000" flipH="1">
              <a:off x="5858875" y="260092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7" name="Google Shape;527;p14"/>
            <p:cNvCxnSpPr/>
            <p:nvPr/>
          </p:nvCxnSpPr>
          <p:spPr>
            <a:xfrm rot="-4320000" flipH="1">
              <a:off x="5808182" y="273404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8" name="Google Shape;528;p14"/>
            <p:cNvCxnSpPr/>
            <p:nvPr/>
          </p:nvCxnSpPr>
          <p:spPr>
            <a:xfrm rot="-4500000" flipH="1">
              <a:off x="5773263" y="28668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29" name="Google Shape;529;p14"/>
            <p:cNvCxnSpPr/>
            <p:nvPr/>
          </p:nvCxnSpPr>
          <p:spPr>
            <a:xfrm rot="-4620000" flipH="1">
              <a:off x="5735963" y="300206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0" name="Google Shape;530;p14"/>
            <p:cNvCxnSpPr/>
            <p:nvPr/>
          </p:nvCxnSpPr>
          <p:spPr>
            <a:xfrm rot="-4740000" flipH="1">
              <a:off x="5700105" y="31389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1" name="Google Shape;531;p14"/>
            <p:cNvCxnSpPr/>
            <p:nvPr/>
          </p:nvCxnSpPr>
          <p:spPr>
            <a:xfrm rot="-4860000" flipH="1">
              <a:off x="5665939" y="327548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2" name="Google Shape;532;p14"/>
            <p:cNvCxnSpPr/>
            <p:nvPr/>
          </p:nvCxnSpPr>
          <p:spPr>
            <a:xfrm rot="-5040000" flipH="1">
              <a:off x="5644476" y="341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3" name="Google Shape;533;p14"/>
            <p:cNvCxnSpPr/>
            <p:nvPr/>
          </p:nvCxnSpPr>
          <p:spPr>
            <a:xfrm rot="-5160000" flipH="1">
              <a:off x="5626530" y="3554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4" name="Google Shape;534;p14"/>
            <p:cNvCxnSpPr/>
            <p:nvPr/>
          </p:nvCxnSpPr>
          <p:spPr>
            <a:xfrm rot="-5280000" flipH="1">
              <a:off x="5616429" y="36918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5" name="Google Shape;535;p14"/>
            <p:cNvCxnSpPr/>
            <p:nvPr/>
          </p:nvCxnSpPr>
          <p:spPr>
            <a:xfrm rot="-5400000" flipH="1">
              <a:off x="5611319" y="38353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6" name="Google Shape;536;p14"/>
            <p:cNvCxnSpPr/>
            <p:nvPr/>
          </p:nvCxnSpPr>
          <p:spPr>
            <a:xfrm rot="-5580000" flipH="1">
              <a:off x="5608540" y="397572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7" name="Google Shape;537;p14"/>
            <p:cNvCxnSpPr/>
            <p:nvPr/>
          </p:nvCxnSpPr>
          <p:spPr>
            <a:xfrm rot="-5700000" flipH="1">
              <a:off x="5605761" y="41160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8" name="Google Shape;538;p14"/>
            <p:cNvCxnSpPr/>
            <p:nvPr/>
          </p:nvCxnSpPr>
          <p:spPr>
            <a:xfrm rot="-5820000" flipH="1">
              <a:off x="5624195" y="425421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39" name="Google Shape;539;p14"/>
            <p:cNvCxnSpPr/>
            <p:nvPr/>
          </p:nvCxnSpPr>
          <p:spPr>
            <a:xfrm rot="-5940000" flipH="1">
              <a:off x="5642629" y="43923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40" name="Google Shape;540;p14"/>
            <p:cNvCxnSpPr/>
            <p:nvPr/>
          </p:nvCxnSpPr>
          <p:spPr>
            <a:xfrm rot="-6120000" flipH="1">
              <a:off x="5654818" y="45363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41" name="Google Shape;541;p14"/>
            <p:cNvCxnSpPr/>
            <p:nvPr/>
          </p:nvCxnSpPr>
          <p:spPr>
            <a:xfrm rot="-6240000" flipH="1">
              <a:off x="5684446" y="467136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42" name="Google Shape;542;p14"/>
            <p:cNvCxnSpPr/>
            <p:nvPr/>
          </p:nvCxnSpPr>
          <p:spPr>
            <a:xfrm rot="-6360000" flipH="1">
              <a:off x="5714074" y="48087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43" name="Google Shape;543;p14"/>
            <p:cNvCxnSpPr/>
            <p:nvPr/>
          </p:nvCxnSpPr>
          <p:spPr>
            <a:xfrm rot="-6480000" flipH="1">
              <a:off x="5748464" y="49484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44" name="Google Shape;544;p14"/>
            <p:cNvCxnSpPr/>
            <p:nvPr/>
          </p:nvCxnSpPr>
          <p:spPr>
            <a:xfrm rot="-6660000" flipH="1">
              <a:off x="5792091" y="507760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45" name="Google Shape;545;p14"/>
            <p:cNvCxnSpPr/>
            <p:nvPr/>
          </p:nvCxnSpPr>
          <p:spPr>
            <a:xfrm rot="-6780000" flipH="1">
              <a:off x="5847441" y="52112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46" name="Google Shape;546;p14"/>
            <p:cNvCxnSpPr/>
            <p:nvPr/>
          </p:nvCxnSpPr>
          <p:spPr>
            <a:xfrm rot="-6900000" flipH="1">
              <a:off x="5900410" y="53424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547" name="Google Shape;547;p14"/>
            <p:cNvCxnSpPr/>
            <p:nvPr/>
          </p:nvCxnSpPr>
          <p:spPr>
            <a:xfrm rot="-7020000" flipH="1">
              <a:off x="5955760" y="5473693"/>
              <a:ext cx="3394" cy="182880"/>
            </a:xfrm>
            <a:prstGeom prst="straightConnector1">
              <a:avLst/>
            </a:prstGeom>
            <a:noFill/>
            <a:ln w="9525" cap="rnd" cmpd="sng">
              <a:solidFill>
                <a:srgbClr val="FFFFFF">
                  <a:alpha val="29803"/>
                </a:srgbClr>
              </a:solidFill>
              <a:prstDash val="solid"/>
              <a:round/>
              <a:headEnd type="none" w="sm" len="sm"/>
              <a:tailEnd type="none" w="sm" len="sm"/>
            </a:ln>
          </p:spPr>
        </p:cxnSp>
      </p:grpSp>
      <p:pic>
        <p:nvPicPr>
          <p:cNvPr id="548" name="Google Shape;548;p14" descr="Head with Gears"/>
          <p:cNvPicPr preferRelativeResize="0"/>
          <p:nvPr/>
        </p:nvPicPr>
        <p:blipFill rotWithShape="1">
          <a:blip r:embed="rId5">
            <a:alphaModFix/>
          </a:blip>
          <a:srcRect/>
          <a:stretch/>
        </p:blipFill>
        <p:spPr>
          <a:xfrm>
            <a:off x="7621263" y="2433919"/>
            <a:ext cx="3211160" cy="32111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a:t>UNRELIABLE, BIASED &amp; WAY TOO MANY NEWS</a:t>
            </a:r>
            <a:endParaRPr/>
          </a:p>
        </p:txBody>
      </p:sp>
      <p:sp>
        <p:nvSpPr>
          <p:cNvPr id="554" name="Google Shape;554;p15"/>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fontScale="92500" lnSpcReduction="20000"/>
          </a:bodyPr>
          <a:lstStyle/>
          <a:p>
            <a:pPr marL="0" lvl="0" indent="0" algn="l" rtl="0">
              <a:spcBef>
                <a:spcPts val="0"/>
              </a:spcBef>
              <a:spcAft>
                <a:spcPts val="0"/>
              </a:spcAft>
              <a:buSzPct val="100000"/>
              <a:buNone/>
            </a:pPr>
            <a:r>
              <a:rPr lang="en-US" dirty="0"/>
              <a:t>Expert based: </a:t>
            </a:r>
            <a:endParaRPr dirty="0"/>
          </a:p>
          <a:p>
            <a:pPr marL="742950" lvl="1" indent="-285750" algn="l" rtl="0">
              <a:spcBef>
                <a:spcPts val="1000"/>
              </a:spcBef>
              <a:spcAft>
                <a:spcPts val="0"/>
              </a:spcAft>
              <a:buSzPct val="100000"/>
              <a:buChar char="•"/>
            </a:pPr>
            <a:r>
              <a:rPr lang="en-US" dirty="0"/>
              <a:t>Detailed analysis takes time </a:t>
            </a:r>
            <a:endParaRPr dirty="0"/>
          </a:p>
          <a:p>
            <a:pPr marL="742950" lvl="1" indent="-285750" algn="l" rtl="0">
              <a:spcBef>
                <a:spcPts val="1000"/>
              </a:spcBef>
              <a:spcAft>
                <a:spcPts val="0"/>
              </a:spcAft>
              <a:buSzPct val="100000"/>
              <a:buChar char="•"/>
            </a:pPr>
            <a:r>
              <a:rPr lang="en-US" dirty="0"/>
              <a:t>Cost ineffective</a:t>
            </a:r>
            <a:endParaRPr dirty="0"/>
          </a:p>
          <a:p>
            <a:pPr marL="742950" lvl="1" indent="-285750" algn="l" rtl="0">
              <a:spcBef>
                <a:spcPts val="1000"/>
              </a:spcBef>
              <a:spcAft>
                <a:spcPts val="0"/>
              </a:spcAft>
              <a:buSzPct val="100000"/>
              <a:buChar char="•"/>
            </a:pPr>
            <a:r>
              <a:rPr lang="en-US" dirty="0"/>
              <a:t>Inability to cope up with News Generators.</a:t>
            </a:r>
            <a:endParaRPr dirty="0"/>
          </a:p>
          <a:p>
            <a:pPr marL="0" lvl="0" indent="0" algn="l" rtl="0">
              <a:spcBef>
                <a:spcPts val="1000"/>
              </a:spcBef>
              <a:spcAft>
                <a:spcPts val="0"/>
              </a:spcAft>
              <a:buSzPct val="100000"/>
              <a:buNone/>
            </a:pPr>
            <a:r>
              <a:rPr lang="en-US" dirty="0"/>
              <a:t>Crowd Based:   </a:t>
            </a:r>
            <a:endParaRPr dirty="0"/>
          </a:p>
          <a:p>
            <a:pPr marL="742950" lvl="1" indent="-285750" algn="l" rtl="0">
              <a:spcBef>
                <a:spcPts val="1000"/>
              </a:spcBef>
              <a:spcAft>
                <a:spcPts val="0"/>
              </a:spcAft>
              <a:buSzPct val="100000"/>
              <a:buChar char="•"/>
            </a:pPr>
            <a:r>
              <a:rPr lang="en-US" dirty="0"/>
              <a:t>Harder to administer</a:t>
            </a:r>
            <a:endParaRPr dirty="0"/>
          </a:p>
          <a:p>
            <a:pPr marL="742950" lvl="1" indent="-285750" algn="l" rtl="0">
              <a:spcBef>
                <a:spcPts val="1000"/>
              </a:spcBef>
              <a:spcAft>
                <a:spcPts val="0"/>
              </a:spcAft>
              <a:buSzPct val="100000"/>
              <a:buChar char="•"/>
            </a:pPr>
            <a:r>
              <a:rPr lang="en-US" dirty="0"/>
              <a:t>Less credible </a:t>
            </a:r>
            <a:endParaRPr dirty="0"/>
          </a:p>
          <a:p>
            <a:pPr marL="742950" lvl="1" indent="-285750" algn="l" rtl="0">
              <a:spcBef>
                <a:spcPts val="1000"/>
              </a:spcBef>
              <a:spcAft>
                <a:spcPts val="0"/>
              </a:spcAft>
              <a:buSzPct val="100000"/>
              <a:buChar char="•"/>
            </a:pPr>
            <a:r>
              <a:rPr lang="en-US" dirty="0"/>
              <a:t>Less accurate due to fact-checkers’ political bias and contradicting annotations.</a:t>
            </a:r>
            <a:endParaRPr dirty="0"/>
          </a:p>
          <a:p>
            <a:pPr marL="0" lvl="0" indent="0" algn="l" rtl="0">
              <a:spcBef>
                <a:spcPts val="1000"/>
              </a:spcBef>
              <a:spcAft>
                <a:spcPts val="0"/>
              </a:spcAft>
              <a:buSzPct val="100000"/>
              <a:buNone/>
            </a:pPr>
            <a:r>
              <a:rPr lang="en-US" dirty="0"/>
              <a:t>Automatic Fact Checking: </a:t>
            </a:r>
            <a:endParaRPr dirty="0"/>
          </a:p>
          <a:p>
            <a:pPr marL="742950" lvl="1" indent="-285750" algn="l" rtl="0">
              <a:spcBef>
                <a:spcPts val="1000"/>
              </a:spcBef>
              <a:spcAft>
                <a:spcPts val="0"/>
              </a:spcAft>
              <a:buSzPct val="100000"/>
              <a:buChar char="•"/>
            </a:pPr>
            <a:r>
              <a:rPr lang="en-US" dirty="0"/>
              <a:t>Who administers Source Knowledge base? Wikipedia and BBC news -&gt;&gt;</a:t>
            </a:r>
            <a:endParaRPr dirty="0"/>
          </a:p>
          <a:p>
            <a:pPr marL="742950" lvl="1" indent="-285750" algn="l" rtl="0">
              <a:spcBef>
                <a:spcPts val="1000"/>
              </a:spcBef>
              <a:spcAft>
                <a:spcPts val="0"/>
              </a:spcAft>
              <a:buSzPct val="100000"/>
              <a:buChar char="•"/>
            </a:pPr>
            <a:r>
              <a:rPr lang="en-US" dirty="0"/>
              <a:t>Inaccuracy in checking exclusive News articles.</a:t>
            </a:r>
            <a:endParaRPr dirty="0"/>
          </a:p>
        </p:txBody>
      </p:sp>
      <p:pic>
        <p:nvPicPr>
          <p:cNvPr id="555" name="Google Shape;555;p15"/>
          <p:cNvPicPr preferRelativeResize="0"/>
          <p:nvPr/>
        </p:nvPicPr>
        <p:blipFill rotWithShape="1">
          <a:blip r:embed="rId3">
            <a:alphaModFix/>
          </a:blip>
          <a:srcRect/>
          <a:stretch/>
        </p:blipFill>
        <p:spPr>
          <a:xfrm>
            <a:off x="7769665" y="1864235"/>
            <a:ext cx="4110069" cy="2729771"/>
          </a:xfrm>
          <a:prstGeom prst="rect">
            <a:avLst/>
          </a:prstGeom>
          <a:noFill/>
          <a:ln>
            <a:noFill/>
          </a:ln>
        </p:spPr>
      </p:pic>
      <p:pic>
        <p:nvPicPr>
          <p:cNvPr id="556" name="Google Shape;556;p15"/>
          <p:cNvPicPr preferRelativeResize="0"/>
          <p:nvPr/>
        </p:nvPicPr>
        <p:blipFill rotWithShape="1">
          <a:blip r:embed="rId4">
            <a:alphaModFix/>
          </a:blip>
          <a:srcRect/>
          <a:stretch/>
        </p:blipFill>
        <p:spPr>
          <a:xfrm>
            <a:off x="7769665" y="4924577"/>
            <a:ext cx="3528043" cy="1594869"/>
          </a:xfrm>
          <a:prstGeom prst="rect">
            <a:avLst/>
          </a:prstGeom>
          <a:noFill/>
          <a:ln>
            <a:noFill/>
          </a:ln>
        </p:spPr>
      </p:pic>
      <p:sp>
        <p:nvSpPr>
          <p:cNvPr id="557" name="Google Shape;557;p15"/>
          <p:cNvSpPr txBox="1"/>
          <p:nvPr/>
        </p:nvSpPr>
        <p:spPr>
          <a:xfrm>
            <a:off x="6777398" y="6519446"/>
            <a:ext cx="60946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dirty="0">
                <a:solidFill>
                  <a:schemeClr val="lt1"/>
                </a:solidFill>
                <a:latin typeface="Calibri"/>
                <a:ea typeface="Calibri"/>
                <a:cs typeface="Calibri"/>
                <a:sym typeface="Calibri"/>
              </a:rPr>
              <a:t>Wong, Q. (2020, March 10). Twitter users duped by fake account that falsely claimed Daniel Radcliffe has coronavirus. CNET. https://www.cnet.com/news/twitter-users-duped-by-fake-account-that-falsely-claimed-daniel-radcliffe-has-coronavirus/</a:t>
            </a:r>
            <a:endParaRPr sz="800" dirty="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a:t>FAKE NEWS GENERATORS</a:t>
            </a:r>
            <a:endParaRPr/>
          </a:p>
        </p:txBody>
      </p:sp>
      <p:sp>
        <p:nvSpPr>
          <p:cNvPr id="563" name="Google Shape;563;p16"/>
          <p:cNvSpPr txBox="1">
            <a:spLocks noGrp="1"/>
          </p:cNvSpPr>
          <p:nvPr>
            <p:ph type="body" idx="1"/>
          </p:nvPr>
        </p:nvSpPr>
        <p:spPr>
          <a:xfrm>
            <a:off x="507382" y="1759074"/>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800"/>
              <a:buChar char="•"/>
            </a:pPr>
            <a:r>
              <a:rPr lang="en-US" b="0" i="0" dirty="0">
                <a:latin typeface="Arial"/>
                <a:ea typeface="Arial"/>
                <a:cs typeface="Arial"/>
                <a:sym typeface="Arial"/>
              </a:rPr>
              <a:t>Traditional Manual Article Creation</a:t>
            </a:r>
            <a:endParaRPr dirty="0"/>
          </a:p>
          <a:p>
            <a:pPr marL="742950" lvl="1" indent="-285750" algn="l" rtl="0">
              <a:spcBef>
                <a:spcPts val="1000"/>
              </a:spcBef>
              <a:spcAft>
                <a:spcPts val="0"/>
              </a:spcAft>
              <a:buSzPts val="1600"/>
              <a:buChar char="•"/>
            </a:pPr>
            <a:r>
              <a:rPr lang="en-US" b="0" i="0" dirty="0">
                <a:latin typeface="Arial"/>
                <a:ea typeface="Arial"/>
                <a:cs typeface="Arial"/>
                <a:sym typeface="Arial"/>
              </a:rPr>
              <a:t>Manual Article Life Cycle</a:t>
            </a:r>
            <a:endParaRPr dirty="0"/>
          </a:p>
          <a:p>
            <a:pPr marL="285750" lvl="0" indent="-285750" algn="l" rtl="0">
              <a:spcBef>
                <a:spcPts val="1000"/>
              </a:spcBef>
              <a:spcAft>
                <a:spcPts val="0"/>
              </a:spcAft>
              <a:buSzPts val="1800"/>
              <a:buChar char="•"/>
            </a:pPr>
            <a:r>
              <a:rPr lang="en-US" b="1" dirty="0">
                <a:latin typeface="Arial"/>
                <a:ea typeface="Arial"/>
                <a:cs typeface="Arial"/>
                <a:sym typeface="Arial"/>
              </a:rPr>
              <a:t>Grover</a:t>
            </a:r>
            <a:r>
              <a:rPr lang="en-US" dirty="0">
                <a:latin typeface="Arial"/>
                <a:ea typeface="Arial"/>
                <a:cs typeface="Arial"/>
                <a:sym typeface="Arial"/>
              </a:rPr>
              <a:t>: Generates both realistic and controlled generation</a:t>
            </a:r>
            <a:endParaRPr dirty="0"/>
          </a:p>
          <a:p>
            <a:pPr marL="742950" lvl="1" indent="-285750" algn="l" rtl="0">
              <a:spcBef>
                <a:spcPts val="1000"/>
              </a:spcBef>
              <a:spcAft>
                <a:spcPts val="0"/>
              </a:spcAft>
              <a:buSzPts val="1600"/>
              <a:buChar char="•"/>
            </a:pPr>
            <a:r>
              <a:rPr lang="en-US" dirty="0"/>
              <a:t>Providing Meta Data such as domain, a date, and a headline.</a:t>
            </a:r>
            <a:endParaRPr dirty="0"/>
          </a:p>
          <a:p>
            <a:pPr marL="742950" lvl="1" indent="-285750" algn="l" rtl="0">
              <a:spcBef>
                <a:spcPts val="1000"/>
              </a:spcBef>
              <a:spcAft>
                <a:spcPts val="0"/>
              </a:spcAft>
              <a:buSzPts val="1600"/>
              <a:buChar char="•"/>
            </a:pPr>
            <a:r>
              <a:rPr lang="en-US" dirty="0"/>
              <a:t>Grover-Base, has 12 layers and 124million parameters, on par with BERT-Base</a:t>
            </a:r>
            <a:endParaRPr dirty="0"/>
          </a:p>
          <a:p>
            <a:pPr marL="742950" lvl="1" indent="-285750" algn="l" rtl="0">
              <a:spcBef>
                <a:spcPts val="1000"/>
              </a:spcBef>
              <a:spcAft>
                <a:spcPts val="0"/>
              </a:spcAft>
              <a:buSzPts val="1600"/>
              <a:buChar char="•"/>
            </a:pPr>
            <a:r>
              <a:rPr lang="en-US" dirty="0"/>
              <a:t>Common Crawl dumps and restricting to the 5000 news domains indexed by Google News</a:t>
            </a:r>
            <a:r>
              <a:rPr lang="en-US" b="0" i="0" dirty="0">
                <a:latin typeface="Arial"/>
                <a:ea typeface="Arial"/>
                <a:cs typeface="Arial"/>
                <a:sym typeface="Arial"/>
              </a:rPr>
              <a:t>.</a:t>
            </a:r>
            <a:endParaRPr dirty="0"/>
          </a:p>
          <a:p>
            <a:pPr marL="742950" lvl="1" indent="-184150" algn="l" rtl="0">
              <a:spcBef>
                <a:spcPts val="1000"/>
              </a:spcBef>
              <a:spcAft>
                <a:spcPts val="0"/>
              </a:spcAft>
              <a:buSzPts val="1600"/>
              <a:buNone/>
            </a:pPr>
            <a:endParaRPr dirty="0"/>
          </a:p>
          <a:p>
            <a:pPr marL="742950" lvl="1" indent="-184150" algn="l" rtl="0">
              <a:spcBef>
                <a:spcPts val="1000"/>
              </a:spcBef>
              <a:spcAft>
                <a:spcPts val="0"/>
              </a:spcAft>
              <a:buSzPts val="1600"/>
              <a:buNone/>
            </a:pPr>
            <a:endParaRPr dirty="0"/>
          </a:p>
        </p:txBody>
      </p:sp>
      <p:pic>
        <p:nvPicPr>
          <p:cNvPr id="564" name="Google Shape;564;p16" descr="Diagram&#10;&#10;Description automatically generated"/>
          <p:cNvPicPr preferRelativeResize="0"/>
          <p:nvPr/>
        </p:nvPicPr>
        <p:blipFill rotWithShape="1">
          <a:blip r:embed="rId3">
            <a:alphaModFix/>
          </a:blip>
          <a:srcRect/>
          <a:stretch/>
        </p:blipFill>
        <p:spPr>
          <a:xfrm>
            <a:off x="1026132" y="4574640"/>
            <a:ext cx="6858001" cy="1385191"/>
          </a:xfrm>
          <a:prstGeom prst="rect">
            <a:avLst/>
          </a:prstGeom>
          <a:noFill/>
          <a:ln>
            <a:noFill/>
          </a:ln>
        </p:spPr>
      </p:pic>
      <p:pic>
        <p:nvPicPr>
          <p:cNvPr id="565" name="Google Shape;565;p16" descr="Diagram&#10;&#10;Description automatically generated"/>
          <p:cNvPicPr preferRelativeResize="0"/>
          <p:nvPr/>
        </p:nvPicPr>
        <p:blipFill rotWithShape="1">
          <a:blip r:embed="rId4">
            <a:alphaModFix/>
          </a:blip>
          <a:srcRect/>
          <a:stretch/>
        </p:blipFill>
        <p:spPr>
          <a:xfrm>
            <a:off x="7251031" y="1823090"/>
            <a:ext cx="4736429" cy="1392742"/>
          </a:xfrm>
          <a:prstGeom prst="rect">
            <a:avLst/>
          </a:prstGeom>
          <a:noFill/>
          <a:ln>
            <a:noFill/>
          </a:ln>
        </p:spPr>
      </p:pic>
      <p:sp>
        <p:nvSpPr>
          <p:cNvPr id="2" name="TextBox 1">
            <a:extLst>
              <a:ext uri="{FF2B5EF4-FFF2-40B4-BE49-F238E27FC236}">
                <a16:creationId xmlns:a16="http://schemas.microsoft.com/office/drawing/2014/main" id="{BA389BE1-6D19-4B64-9502-F9179444E3D6}"/>
              </a:ext>
            </a:extLst>
          </p:cNvPr>
          <p:cNvSpPr txBox="1"/>
          <p:nvPr/>
        </p:nvSpPr>
        <p:spPr>
          <a:xfrm>
            <a:off x="1026132" y="5975366"/>
            <a:ext cx="6821098" cy="646331"/>
          </a:xfrm>
          <a:prstGeom prst="rect">
            <a:avLst/>
          </a:prstGeom>
          <a:noFill/>
        </p:spPr>
        <p:txBody>
          <a:bodyPr wrap="none" rtlCol="0">
            <a:spAutoFit/>
          </a:bodyPr>
          <a:lstStyle/>
          <a:p>
            <a:r>
              <a:rPr lang="en-US" sz="1200" dirty="0">
                <a:solidFill>
                  <a:schemeClr val="bg1"/>
                </a:solidFill>
              </a:rPr>
              <a:t>A diagram of three Grover examples for article generation. In row a), the body is generated</a:t>
            </a:r>
          </a:p>
          <a:p>
            <a:r>
              <a:rPr lang="en-US" sz="1200" dirty="0">
                <a:solidFill>
                  <a:schemeClr val="bg1"/>
                </a:solidFill>
              </a:rPr>
              <a:t>from partial context (the authors field is missing). In b), the model generates the authors. In c), the</a:t>
            </a:r>
          </a:p>
          <a:p>
            <a:r>
              <a:rPr lang="en-US" sz="1200" dirty="0">
                <a:solidFill>
                  <a:schemeClr val="bg1"/>
                </a:solidFill>
              </a:rPr>
              <a:t>model uses the new generations to regenerate the provided headline to one that is more realistic</a:t>
            </a:r>
            <a:endParaRPr lang="en-AU" sz="1200" dirty="0">
              <a:solidFill>
                <a:schemeClr val="bg1"/>
              </a:solidFill>
            </a:endParaRPr>
          </a:p>
        </p:txBody>
      </p:sp>
      <p:sp>
        <p:nvSpPr>
          <p:cNvPr id="8" name="TextBox 7">
            <a:extLst>
              <a:ext uri="{FF2B5EF4-FFF2-40B4-BE49-F238E27FC236}">
                <a16:creationId xmlns:a16="http://schemas.microsoft.com/office/drawing/2014/main" id="{4CC0F353-F52C-44A0-8346-0845AE3B027A}"/>
              </a:ext>
            </a:extLst>
          </p:cNvPr>
          <p:cNvSpPr txBox="1"/>
          <p:nvPr/>
        </p:nvSpPr>
        <p:spPr>
          <a:xfrm>
            <a:off x="8118798" y="4729953"/>
            <a:ext cx="3712646" cy="738664"/>
          </a:xfrm>
          <a:prstGeom prst="rect">
            <a:avLst/>
          </a:prstGeom>
          <a:noFill/>
        </p:spPr>
        <p:txBody>
          <a:bodyPr wrap="square">
            <a:spAutoFit/>
          </a:bodyPr>
          <a:lstStyle/>
          <a:p>
            <a:r>
              <a:rPr lang="en-US" dirty="0">
                <a:solidFill>
                  <a:schemeClr val="bg1"/>
                </a:solidFill>
              </a:rPr>
              <a:t>Article can be modelled by joint distribution –</a:t>
            </a:r>
          </a:p>
          <a:p>
            <a:endParaRPr lang="en-US" b="1" dirty="0">
              <a:solidFill>
                <a:schemeClr val="bg1"/>
              </a:solidFill>
            </a:endParaRPr>
          </a:p>
          <a:p>
            <a:r>
              <a:rPr lang="en-US" b="1" dirty="0">
                <a:solidFill>
                  <a:schemeClr val="bg1"/>
                </a:solidFill>
              </a:rPr>
              <a:t>P(domain, date, authors, headline, body)</a:t>
            </a:r>
            <a:endParaRPr lang="en-AU"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9"/>
        <p:cNvGrpSpPr/>
        <p:nvPr/>
      </p:nvGrpSpPr>
      <p:grpSpPr>
        <a:xfrm>
          <a:off x="0" y="0"/>
          <a:ext cx="0" cy="0"/>
          <a:chOff x="0" y="0"/>
          <a:chExt cx="0" cy="0"/>
        </a:xfrm>
      </p:grpSpPr>
      <p:pic>
        <p:nvPicPr>
          <p:cNvPr id="570" name="Google Shape;570;p17"/>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571" name="Google Shape;571;p1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2" name="Google Shape;572;p17"/>
          <p:cNvSpPr/>
          <p:nvPr/>
        </p:nvSpPr>
        <p:spPr>
          <a:xfrm>
            <a:off x="0" y="0"/>
            <a:ext cx="12192000" cy="5322895"/>
          </a:xfrm>
          <a:custGeom>
            <a:avLst/>
            <a:gdLst/>
            <a:ahLst/>
            <a:cxnLst/>
            <a:rect l="l" t="t" r="r" b="b"/>
            <a:pathLst>
              <a:path w="12192000" h="5322895" extrusionOk="0">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73" name="Google Shape;573;p17"/>
          <p:cNvPicPr preferRelativeResize="0"/>
          <p:nvPr/>
        </p:nvPicPr>
        <p:blipFill rotWithShape="1">
          <a:blip r:embed="rId4">
            <a:alphaModFix/>
          </a:blip>
          <a:srcRect t="60548" r="62094"/>
          <a:stretch/>
        </p:blipFill>
        <p:spPr>
          <a:xfrm flipH="1">
            <a:off x="8948814" y="3265714"/>
            <a:ext cx="3243185" cy="1898718"/>
          </a:xfrm>
          <a:custGeom>
            <a:avLst/>
            <a:gdLst/>
            <a:ahLst/>
            <a:cxnLst/>
            <a:rect l="l" t="t" r="r" b="b"/>
            <a:pathLst>
              <a:path w="3243185" h="1898718" extrusionOk="0">
                <a:moveTo>
                  <a:pt x="220380" y="404386"/>
                </a:moveTo>
                <a:cubicBezTo>
                  <a:pt x="239636" y="406526"/>
                  <a:pt x="259352" y="406106"/>
                  <a:pt x="278149" y="410805"/>
                </a:cubicBezTo>
                <a:cubicBezTo>
                  <a:pt x="285633" y="412676"/>
                  <a:pt x="290505" y="420192"/>
                  <a:pt x="297405" y="423642"/>
                </a:cubicBezTo>
                <a:cubicBezTo>
                  <a:pt x="303457" y="426669"/>
                  <a:pt x="310747" y="426775"/>
                  <a:pt x="316662" y="430061"/>
                </a:cubicBezTo>
                <a:cubicBezTo>
                  <a:pt x="330149" y="437554"/>
                  <a:pt x="340537" y="450857"/>
                  <a:pt x="355175" y="455737"/>
                </a:cubicBezTo>
                <a:cubicBezTo>
                  <a:pt x="384781" y="465606"/>
                  <a:pt x="367797" y="460829"/>
                  <a:pt x="406525" y="468574"/>
                </a:cubicBezTo>
                <a:cubicBezTo>
                  <a:pt x="412944" y="472853"/>
                  <a:pt x="418882" y="477962"/>
                  <a:pt x="425782" y="481412"/>
                </a:cubicBezTo>
                <a:cubicBezTo>
                  <a:pt x="431834" y="484438"/>
                  <a:pt x="439698" y="483676"/>
                  <a:pt x="445038" y="487831"/>
                </a:cubicBezTo>
                <a:cubicBezTo>
                  <a:pt x="459369" y="498977"/>
                  <a:pt x="483551" y="526344"/>
                  <a:pt x="483551" y="526344"/>
                </a:cubicBezTo>
                <a:cubicBezTo>
                  <a:pt x="493199" y="555288"/>
                  <a:pt x="501991" y="572910"/>
                  <a:pt x="483551" y="609788"/>
                </a:cubicBezTo>
                <a:cubicBezTo>
                  <a:pt x="476651" y="623588"/>
                  <a:pt x="445038" y="635464"/>
                  <a:pt x="445038" y="635464"/>
                </a:cubicBezTo>
                <a:cubicBezTo>
                  <a:pt x="378711" y="633324"/>
                  <a:pt x="311935" y="637030"/>
                  <a:pt x="246055" y="629045"/>
                </a:cubicBezTo>
                <a:cubicBezTo>
                  <a:pt x="238396" y="628117"/>
                  <a:pt x="239242" y="614607"/>
                  <a:pt x="233217" y="609788"/>
                </a:cubicBezTo>
                <a:cubicBezTo>
                  <a:pt x="227934" y="605562"/>
                  <a:pt x="220380" y="605509"/>
                  <a:pt x="213961" y="603370"/>
                </a:cubicBezTo>
                <a:cubicBezTo>
                  <a:pt x="205402" y="590532"/>
                  <a:pt x="193165" y="579494"/>
                  <a:pt x="188285" y="564857"/>
                </a:cubicBezTo>
                <a:lnTo>
                  <a:pt x="175448" y="526344"/>
                </a:lnTo>
                <a:cubicBezTo>
                  <a:pt x="182293" y="423657"/>
                  <a:pt x="212891" y="424712"/>
                  <a:pt x="220380" y="404386"/>
                </a:cubicBezTo>
                <a:close/>
                <a:moveTo>
                  <a:pt x="3243185" y="0"/>
                </a:moveTo>
                <a:lnTo>
                  <a:pt x="2298567" y="0"/>
                </a:lnTo>
                <a:lnTo>
                  <a:pt x="2293659" y="51351"/>
                </a:lnTo>
                <a:cubicBezTo>
                  <a:pt x="2291895" y="63701"/>
                  <a:pt x="2281101" y="72919"/>
                  <a:pt x="2274403" y="83445"/>
                </a:cubicBezTo>
                <a:cubicBezTo>
                  <a:pt x="2266120" y="96461"/>
                  <a:pt x="2257985" y="109614"/>
                  <a:pt x="2248728" y="121958"/>
                </a:cubicBezTo>
                <a:cubicBezTo>
                  <a:pt x="2233323" y="142498"/>
                  <a:pt x="2227760" y="154908"/>
                  <a:pt x="2203796" y="166890"/>
                </a:cubicBezTo>
                <a:cubicBezTo>
                  <a:pt x="2195906" y="170835"/>
                  <a:pt x="2186679" y="171169"/>
                  <a:pt x="2178121" y="173308"/>
                </a:cubicBezTo>
                <a:cubicBezTo>
                  <a:pt x="2148108" y="203321"/>
                  <a:pt x="2169307" y="185236"/>
                  <a:pt x="2126770" y="211821"/>
                </a:cubicBezTo>
                <a:cubicBezTo>
                  <a:pt x="2106184" y="224688"/>
                  <a:pt x="2106188" y="227757"/>
                  <a:pt x="2081838" y="237497"/>
                </a:cubicBezTo>
                <a:cubicBezTo>
                  <a:pt x="2069275" y="242522"/>
                  <a:pt x="2054585" y="242828"/>
                  <a:pt x="2043325" y="250334"/>
                </a:cubicBezTo>
                <a:cubicBezTo>
                  <a:pt x="2023241" y="263724"/>
                  <a:pt x="1993522" y="284687"/>
                  <a:pt x="1972718" y="288847"/>
                </a:cubicBezTo>
                <a:lnTo>
                  <a:pt x="1940624" y="295266"/>
                </a:lnTo>
                <a:cubicBezTo>
                  <a:pt x="1932066" y="299545"/>
                  <a:pt x="1923257" y="303356"/>
                  <a:pt x="1914949" y="308104"/>
                </a:cubicBezTo>
                <a:cubicBezTo>
                  <a:pt x="1908251" y="311931"/>
                  <a:pt x="1902783" y="317902"/>
                  <a:pt x="1895693" y="320941"/>
                </a:cubicBezTo>
                <a:cubicBezTo>
                  <a:pt x="1887584" y="324416"/>
                  <a:pt x="1878467" y="324825"/>
                  <a:pt x="1870017" y="327360"/>
                </a:cubicBezTo>
                <a:cubicBezTo>
                  <a:pt x="1857056" y="331248"/>
                  <a:pt x="1844633" y="336916"/>
                  <a:pt x="1831504" y="340198"/>
                </a:cubicBezTo>
                <a:cubicBezTo>
                  <a:pt x="1814387" y="344477"/>
                  <a:pt x="1796892" y="347456"/>
                  <a:pt x="1780154" y="353035"/>
                </a:cubicBezTo>
                <a:cubicBezTo>
                  <a:pt x="1773735" y="355175"/>
                  <a:pt x="1766812" y="356168"/>
                  <a:pt x="1760897" y="359454"/>
                </a:cubicBezTo>
                <a:cubicBezTo>
                  <a:pt x="1709553" y="387979"/>
                  <a:pt x="1738400" y="384335"/>
                  <a:pt x="1683871" y="397967"/>
                </a:cubicBezTo>
                <a:cubicBezTo>
                  <a:pt x="1666755" y="402246"/>
                  <a:pt x="1649259" y="405226"/>
                  <a:pt x="1632521" y="410805"/>
                </a:cubicBezTo>
                <a:cubicBezTo>
                  <a:pt x="1619683" y="415084"/>
                  <a:pt x="1607136" y="420361"/>
                  <a:pt x="1594008" y="423642"/>
                </a:cubicBezTo>
                <a:cubicBezTo>
                  <a:pt x="1585449" y="425782"/>
                  <a:pt x="1576593" y="426964"/>
                  <a:pt x="1568333" y="430061"/>
                </a:cubicBezTo>
                <a:cubicBezTo>
                  <a:pt x="1559373" y="433421"/>
                  <a:pt x="1551617" y="439539"/>
                  <a:pt x="1542657" y="442899"/>
                </a:cubicBezTo>
                <a:cubicBezTo>
                  <a:pt x="1534397" y="445997"/>
                  <a:pt x="1525465" y="446895"/>
                  <a:pt x="1516982" y="449318"/>
                </a:cubicBezTo>
                <a:cubicBezTo>
                  <a:pt x="1510476" y="451177"/>
                  <a:pt x="1504231" y="453878"/>
                  <a:pt x="1497725" y="455737"/>
                </a:cubicBezTo>
                <a:cubicBezTo>
                  <a:pt x="1488128" y="458478"/>
                  <a:pt x="1463054" y="463444"/>
                  <a:pt x="1452794" y="468574"/>
                </a:cubicBezTo>
                <a:cubicBezTo>
                  <a:pt x="1445893" y="472024"/>
                  <a:pt x="1440911" y="479143"/>
                  <a:pt x="1433537" y="481412"/>
                </a:cubicBezTo>
                <a:cubicBezTo>
                  <a:pt x="1412682" y="487829"/>
                  <a:pt x="1369349" y="494250"/>
                  <a:pt x="1369349" y="494250"/>
                </a:cubicBezTo>
                <a:cubicBezTo>
                  <a:pt x="1307265" y="540813"/>
                  <a:pt x="1373427" y="495420"/>
                  <a:pt x="1324417" y="519925"/>
                </a:cubicBezTo>
                <a:cubicBezTo>
                  <a:pt x="1296720" y="533774"/>
                  <a:pt x="1314945" y="532728"/>
                  <a:pt x="1285904" y="539181"/>
                </a:cubicBezTo>
                <a:cubicBezTo>
                  <a:pt x="1273199" y="542005"/>
                  <a:pt x="1260096" y="542777"/>
                  <a:pt x="1247391" y="545600"/>
                </a:cubicBezTo>
                <a:cubicBezTo>
                  <a:pt x="1214234" y="552969"/>
                  <a:pt x="1227302" y="562451"/>
                  <a:pt x="1176784" y="564857"/>
                </a:cubicBezTo>
                <a:lnTo>
                  <a:pt x="907194" y="577694"/>
                </a:lnTo>
                <a:cubicBezTo>
                  <a:pt x="898635" y="579834"/>
                  <a:pt x="890340" y="584113"/>
                  <a:pt x="881518" y="584113"/>
                </a:cubicBezTo>
                <a:cubicBezTo>
                  <a:pt x="806601" y="584113"/>
                  <a:pt x="731365" y="585537"/>
                  <a:pt x="656860" y="577694"/>
                </a:cubicBezTo>
                <a:cubicBezTo>
                  <a:pt x="647832" y="576744"/>
                  <a:pt x="643415" y="565411"/>
                  <a:pt x="637603" y="558438"/>
                </a:cubicBezTo>
                <a:cubicBezTo>
                  <a:pt x="587103" y="497837"/>
                  <a:pt x="656946" y="577823"/>
                  <a:pt x="618347" y="519925"/>
                </a:cubicBezTo>
                <a:cubicBezTo>
                  <a:pt x="613311" y="512372"/>
                  <a:pt x="604902" y="507642"/>
                  <a:pt x="599090" y="500668"/>
                </a:cubicBezTo>
                <a:cubicBezTo>
                  <a:pt x="576756" y="473868"/>
                  <a:pt x="598608" y="485530"/>
                  <a:pt x="566996" y="474993"/>
                </a:cubicBezTo>
                <a:cubicBezTo>
                  <a:pt x="564857" y="468574"/>
                  <a:pt x="564804" y="461020"/>
                  <a:pt x="560577" y="455737"/>
                </a:cubicBezTo>
                <a:cubicBezTo>
                  <a:pt x="548314" y="440407"/>
                  <a:pt x="537569" y="444232"/>
                  <a:pt x="522064" y="436480"/>
                </a:cubicBezTo>
                <a:cubicBezTo>
                  <a:pt x="515164" y="433030"/>
                  <a:pt x="509858" y="426775"/>
                  <a:pt x="502808" y="423642"/>
                </a:cubicBezTo>
                <a:cubicBezTo>
                  <a:pt x="490442" y="418147"/>
                  <a:pt x="475555" y="418311"/>
                  <a:pt x="464295" y="410805"/>
                </a:cubicBezTo>
                <a:cubicBezTo>
                  <a:pt x="457876" y="406526"/>
                  <a:pt x="452582" y="399584"/>
                  <a:pt x="445038" y="397967"/>
                </a:cubicBezTo>
                <a:cubicBezTo>
                  <a:pt x="421930" y="393015"/>
                  <a:pt x="397967" y="393688"/>
                  <a:pt x="374431" y="391548"/>
                </a:cubicBezTo>
                <a:cubicBezTo>
                  <a:pt x="320996" y="378189"/>
                  <a:pt x="373828" y="394456"/>
                  <a:pt x="329500" y="372292"/>
                </a:cubicBezTo>
                <a:cubicBezTo>
                  <a:pt x="323448" y="369266"/>
                  <a:pt x="316158" y="369159"/>
                  <a:pt x="310243" y="365873"/>
                </a:cubicBezTo>
                <a:cubicBezTo>
                  <a:pt x="296756" y="358380"/>
                  <a:pt x="271730" y="340198"/>
                  <a:pt x="271730" y="340198"/>
                </a:cubicBezTo>
                <a:cubicBezTo>
                  <a:pt x="259107" y="321264"/>
                  <a:pt x="258170" y="317130"/>
                  <a:pt x="239636" y="301685"/>
                </a:cubicBezTo>
                <a:cubicBezTo>
                  <a:pt x="212096" y="278735"/>
                  <a:pt x="226695" y="300277"/>
                  <a:pt x="201123" y="269591"/>
                </a:cubicBezTo>
                <a:cubicBezTo>
                  <a:pt x="180961" y="245397"/>
                  <a:pt x="192235" y="238813"/>
                  <a:pt x="149773" y="224659"/>
                </a:cubicBezTo>
                <a:lnTo>
                  <a:pt x="111260" y="211821"/>
                </a:lnTo>
                <a:cubicBezTo>
                  <a:pt x="104841" y="209682"/>
                  <a:pt x="97633" y="209156"/>
                  <a:pt x="92003" y="205402"/>
                </a:cubicBezTo>
                <a:cubicBezTo>
                  <a:pt x="85584" y="201123"/>
                  <a:pt x="78673" y="197503"/>
                  <a:pt x="72747" y="192565"/>
                </a:cubicBezTo>
                <a:cubicBezTo>
                  <a:pt x="23324" y="151379"/>
                  <a:pt x="82044" y="192344"/>
                  <a:pt x="34234" y="160471"/>
                </a:cubicBezTo>
                <a:cubicBezTo>
                  <a:pt x="25675" y="147633"/>
                  <a:pt x="7748" y="137365"/>
                  <a:pt x="8558" y="121958"/>
                </a:cubicBezTo>
                <a:cubicBezTo>
                  <a:pt x="10157" y="91584"/>
                  <a:pt x="6161" y="51646"/>
                  <a:pt x="11877" y="15345"/>
                </a:cubicBezTo>
                <a:lnTo>
                  <a:pt x="16098" y="0"/>
                </a:lnTo>
                <a:lnTo>
                  <a:pt x="0" y="0"/>
                </a:lnTo>
                <a:lnTo>
                  <a:pt x="0" y="1540363"/>
                </a:lnTo>
                <a:lnTo>
                  <a:pt x="234477" y="1584265"/>
                </a:lnTo>
                <a:lnTo>
                  <a:pt x="512026" y="1634009"/>
                </a:lnTo>
                <a:lnTo>
                  <a:pt x="790802" y="1682702"/>
                </a:lnTo>
                <a:lnTo>
                  <a:pt x="1070807" y="1724388"/>
                </a:lnTo>
                <a:lnTo>
                  <a:pt x="1349583" y="1766425"/>
                </a:lnTo>
                <a:lnTo>
                  <a:pt x="1629588" y="1805660"/>
                </a:lnTo>
                <a:lnTo>
                  <a:pt x="1905908" y="1839289"/>
                </a:lnTo>
                <a:lnTo>
                  <a:pt x="2185913" y="1871167"/>
                </a:lnTo>
                <a:lnTo>
                  <a:pt x="2450068" y="1898718"/>
                </a:lnTo>
                <a:lnTo>
                  <a:pt x="3243185" y="1898718"/>
                </a:lnTo>
                <a:close/>
              </a:path>
            </a:pathLst>
          </a:custGeom>
          <a:noFill/>
          <a:ln>
            <a:noFill/>
          </a:ln>
        </p:spPr>
      </p:pic>
      <p:pic>
        <p:nvPicPr>
          <p:cNvPr id="574" name="Google Shape;574;p17"/>
          <p:cNvPicPr preferRelativeResize="0"/>
          <p:nvPr/>
        </p:nvPicPr>
        <p:blipFill rotWithShape="1">
          <a:blip r:embed="rId4">
            <a:alphaModFix/>
          </a:blip>
          <a:srcRect b="18502"/>
          <a:stretch/>
        </p:blipFill>
        <p:spPr>
          <a:xfrm>
            <a:off x="0" y="0"/>
            <a:ext cx="11611430" cy="5322895"/>
          </a:xfrm>
          <a:custGeom>
            <a:avLst/>
            <a:gdLst/>
            <a:ahLst/>
            <a:cxnLst/>
            <a:rect l="l" t="t" r="r" b="b"/>
            <a:pathLst>
              <a:path w="11611430" h="5322895" extrusionOk="0">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1" y="4972173"/>
                </a:lnTo>
                <a:cubicBezTo>
                  <a:pt x="4573183" y="4924429"/>
                  <a:pt x="4553441" y="4869653"/>
                  <a:pt x="4514210" y="4830422"/>
                </a:cubicBezTo>
                <a:cubicBezTo>
                  <a:pt x="4481500" y="4797711"/>
                  <a:pt x="4446637" y="4767016"/>
                  <a:pt x="4416075" y="4732288"/>
                </a:cubicBezTo>
                <a:cubicBezTo>
                  <a:pt x="4366574" y="4676037"/>
                  <a:pt x="4327307" y="4610810"/>
                  <a:pt x="4274324" y="4557826"/>
                </a:cubicBezTo>
                <a:cubicBezTo>
                  <a:pt x="4263420" y="4546922"/>
                  <a:pt x="4251649" y="4536822"/>
                  <a:pt x="4241613" y="4525113"/>
                </a:cubicBezTo>
                <a:cubicBezTo>
                  <a:pt x="4229786" y="4511315"/>
                  <a:pt x="4220536" y="4495459"/>
                  <a:pt x="4208901"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noFill/>
          <a:ln>
            <a:noFill/>
          </a:ln>
        </p:spPr>
      </p:pic>
      <p:sp>
        <p:nvSpPr>
          <p:cNvPr id="575" name="Google Shape;575;p17"/>
          <p:cNvSpPr txBox="1">
            <a:spLocks noGrp="1"/>
          </p:cNvSpPr>
          <p:nvPr>
            <p:ph type="title"/>
          </p:nvPr>
        </p:nvSpPr>
        <p:spPr>
          <a:xfrm>
            <a:off x="1871209" y="792337"/>
            <a:ext cx="8449582" cy="2421464"/>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Calibri"/>
              <a:buNone/>
            </a:pPr>
            <a:r>
              <a:rPr lang="en-US" sz="4800"/>
              <a:t>FAKE NEWS DETECTION TECHNIQUES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8"/>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a:t>TRADITIONAL ML TECHNIQUES</a:t>
            </a:r>
            <a:endParaRPr/>
          </a:p>
        </p:txBody>
      </p:sp>
      <p:sp>
        <p:nvSpPr>
          <p:cNvPr id="581" name="Google Shape;581;p18"/>
          <p:cNvSpPr txBox="1">
            <a:spLocks noGrp="1"/>
          </p:cNvSpPr>
          <p:nvPr>
            <p:ph type="body" idx="1"/>
          </p:nvPr>
        </p:nvSpPr>
        <p:spPr>
          <a:xfrm>
            <a:off x="685802" y="2142067"/>
            <a:ext cx="7465740" cy="2374177"/>
          </a:xfrm>
          <a:prstGeom prst="rect">
            <a:avLst/>
          </a:prstGeom>
          <a:noFill/>
          <a:ln>
            <a:noFill/>
          </a:ln>
        </p:spPr>
        <p:txBody>
          <a:bodyPr spcFirstLastPara="1" wrap="square" lIns="91425" tIns="45700" rIns="91425" bIns="45700" anchor="ctr" anchorCtr="0">
            <a:normAutofit fontScale="77500" lnSpcReduction="20000"/>
          </a:bodyPr>
          <a:lstStyle/>
          <a:p>
            <a:pPr marL="285750" lvl="0" indent="-285750" algn="l" rtl="0">
              <a:spcBef>
                <a:spcPts val="0"/>
              </a:spcBef>
              <a:spcAft>
                <a:spcPts val="0"/>
              </a:spcAft>
              <a:buSzPts val="1800"/>
              <a:buChar char="•"/>
            </a:pPr>
            <a:r>
              <a:rPr lang="en-US" sz="1500" dirty="0"/>
              <a:t>Logistic Regression: Estimates probabilities of Fake or Original article</a:t>
            </a:r>
            <a:endParaRPr sz="1500" dirty="0"/>
          </a:p>
          <a:p>
            <a:pPr marL="285750" lvl="0" indent="-285750" algn="l" rtl="0">
              <a:spcBef>
                <a:spcPts val="1000"/>
              </a:spcBef>
              <a:spcAft>
                <a:spcPts val="0"/>
              </a:spcAft>
              <a:buSzPts val="1800"/>
              <a:buChar char="•"/>
            </a:pPr>
            <a:r>
              <a:rPr lang="en-US" sz="1500" dirty="0"/>
              <a:t>Support Vector Machine (SVM): binary classification problem in a hyperplane by declaring many features in an N-Dimensional Space.</a:t>
            </a:r>
            <a:endParaRPr sz="1500" dirty="0"/>
          </a:p>
          <a:p>
            <a:pPr marL="285750" lvl="0" indent="-285750" algn="l" rtl="0">
              <a:spcBef>
                <a:spcPts val="1000"/>
              </a:spcBef>
              <a:spcAft>
                <a:spcPts val="0"/>
              </a:spcAft>
              <a:buSzPts val="1800"/>
              <a:buChar char="•"/>
            </a:pPr>
            <a:r>
              <a:rPr lang="en-US" sz="1500" dirty="0"/>
              <a:t>K-Nearest Neighbors (KNN): estimating the nearest distance class.</a:t>
            </a:r>
            <a:endParaRPr sz="1500" dirty="0"/>
          </a:p>
          <a:p>
            <a:pPr marL="285750" lvl="0" indent="-285750" algn="l" rtl="0">
              <a:spcBef>
                <a:spcPts val="1000"/>
              </a:spcBef>
              <a:spcAft>
                <a:spcPts val="0"/>
              </a:spcAft>
              <a:buSzPts val="1800"/>
              <a:buChar char="•"/>
            </a:pPr>
            <a:r>
              <a:rPr lang="en-US" sz="1500" dirty="0"/>
              <a:t>Naive Bayes Classifier: a frequently occurring attribute.</a:t>
            </a:r>
            <a:endParaRPr sz="1500" dirty="0"/>
          </a:p>
          <a:p>
            <a:pPr marL="285750" lvl="0" indent="-285750" algn="l" rtl="0">
              <a:spcBef>
                <a:spcPts val="1000"/>
              </a:spcBef>
              <a:spcAft>
                <a:spcPts val="0"/>
              </a:spcAft>
              <a:buSzPts val="1800"/>
              <a:buChar char="•"/>
            </a:pPr>
            <a:r>
              <a:rPr lang="en-US" sz="1500" dirty="0"/>
              <a:t>Bagging Ensemble Classifiers (Decision tree): </a:t>
            </a:r>
            <a:r>
              <a:rPr lang="en-US" sz="1500" b="0" i="0" dirty="0">
                <a:latin typeface="Arial"/>
                <a:ea typeface="Arial"/>
                <a:cs typeface="Arial"/>
                <a:sym typeface="Arial"/>
              </a:rPr>
              <a:t>total estimations of votes.</a:t>
            </a:r>
            <a:endParaRPr sz="1500" dirty="0"/>
          </a:p>
          <a:p>
            <a:pPr marL="285750" lvl="0" indent="-285750" algn="l" rtl="0">
              <a:spcBef>
                <a:spcPts val="1000"/>
              </a:spcBef>
              <a:spcAft>
                <a:spcPts val="0"/>
              </a:spcAft>
              <a:buSzPts val="1800"/>
              <a:buChar char="•"/>
            </a:pPr>
            <a:r>
              <a:rPr lang="en-US" sz="1500" dirty="0"/>
              <a:t>Multilayer Perceptron (MLP): An ANN with an input </a:t>
            </a:r>
            <a:r>
              <a:rPr lang="en-US" sz="1500" dirty="0" err="1"/>
              <a:t>layer,one</a:t>
            </a:r>
            <a:r>
              <a:rPr lang="en-US" sz="1500" dirty="0"/>
              <a:t> or more hidden layers, and an output layer. </a:t>
            </a:r>
          </a:p>
          <a:p>
            <a:pPr marL="742950" lvl="1" indent="-285750"/>
            <a:r>
              <a:rPr lang="en-US" sz="1300" dirty="0"/>
              <a:t>F(x) = g(b</a:t>
            </a:r>
            <a:r>
              <a:rPr lang="en-US" sz="1300" baseline="30000" dirty="0"/>
              <a:t>2</a:t>
            </a:r>
            <a:r>
              <a:rPr lang="en-US" sz="1300" dirty="0"/>
              <a:t> + W</a:t>
            </a:r>
            <a:r>
              <a:rPr lang="en-US" sz="1300" baseline="30000" dirty="0"/>
              <a:t>2</a:t>
            </a:r>
            <a:r>
              <a:rPr lang="en-US" sz="1300" dirty="0"/>
              <a:t> (s(b</a:t>
            </a:r>
            <a:r>
              <a:rPr lang="en-US" sz="1300" baseline="30000" dirty="0"/>
              <a:t>1</a:t>
            </a:r>
            <a:r>
              <a:rPr lang="en-US" sz="1300" dirty="0"/>
              <a:t> +W</a:t>
            </a:r>
            <a:r>
              <a:rPr lang="en-US" sz="1300" baseline="30000" dirty="0"/>
              <a:t>1</a:t>
            </a:r>
            <a:r>
              <a:rPr lang="en-US" sz="1300" dirty="0"/>
              <a:t>x))). Where b(1) and b(2) are the bias vectors, W(1) and W(2) are the weight matrices, and g and s are the activation functions.</a:t>
            </a:r>
            <a:endParaRPr sz="1300" dirty="0"/>
          </a:p>
          <a:p>
            <a:pPr marL="285750" lvl="0" indent="-171450" algn="l" rtl="0">
              <a:spcBef>
                <a:spcPts val="1000"/>
              </a:spcBef>
              <a:spcAft>
                <a:spcPts val="0"/>
              </a:spcAft>
              <a:buSzPts val="1800"/>
              <a:buNone/>
            </a:pPr>
            <a:endParaRPr dirty="0"/>
          </a:p>
        </p:txBody>
      </p:sp>
      <p:pic>
        <p:nvPicPr>
          <p:cNvPr id="3" name="Picture 2">
            <a:extLst>
              <a:ext uri="{FF2B5EF4-FFF2-40B4-BE49-F238E27FC236}">
                <a16:creationId xmlns:a16="http://schemas.microsoft.com/office/drawing/2014/main" id="{72DFB803-E10D-4E6C-9221-47E47FF1AFAB}"/>
              </a:ext>
            </a:extLst>
          </p:cNvPr>
          <p:cNvPicPr>
            <a:picLocks noChangeAspect="1"/>
          </p:cNvPicPr>
          <p:nvPr/>
        </p:nvPicPr>
        <p:blipFill>
          <a:blip r:embed="rId3"/>
          <a:stretch>
            <a:fillRect/>
          </a:stretch>
        </p:blipFill>
        <p:spPr>
          <a:xfrm>
            <a:off x="395129" y="4775851"/>
            <a:ext cx="2837566" cy="550751"/>
          </a:xfrm>
          <a:prstGeom prst="rect">
            <a:avLst/>
          </a:prstGeom>
        </p:spPr>
      </p:pic>
      <p:sp>
        <p:nvSpPr>
          <p:cNvPr id="4" name="TextBox 3">
            <a:extLst>
              <a:ext uri="{FF2B5EF4-FFF2-40B4-BE49-F238E27FC236}">
                <a16:creationId xmlns:a16="http://schemas.microsoft.com/office/drawing/2014/main" id="{AEB56D4C-AE0D-4B27-B9D1-98DB148B582D}"/>
              </a:ext>
            </a:extLst>
          </p:cNvPr>
          <p:cNvSpPr txBox="1"/>
          <p:nvPr/>
        </p:nvSpPr>
        <p:spPr>
          <a:xfrm>
            <a:off x="111512" y="5431056"/>
            <a:ext cx="3387466" cy="261610"/>
          </a:xfrm>
          <a:prstGeom prst="rect">
            <a:avLst/>
          </a:prstGeom>
          <a:noFill/>
        </p:spPr>
        <p:txBody>
          <a:bodyPr wrap="none" rtlCol="0">
            <a:spAutoFit/>
          </a:bodyPr>
          <a:lstStyle/>
          <a:p>
            <a:r>
              <a:rPr lang="en-GB" sz="1100" dirty="0">
                <a:solidFill>
                  <a:schemeClr val="bg1"/>
                </a:solidFill>
              </a:rPr>
              <a:t>LR Cost Function, Where H() is hypothesis function</a:t>
            </a:r>
            <a:endParaRPr lang="en-AU" sz="1100" dirty="0">
              <a:solidFill>
                <a:schemeClr val="bg1"/>
              </a:solidFill>
            </a:endParaRPr>
          </a:p>
        </p:txBody>
      </p:sp>
      <p:pic>
        <p:nvPicPr>
          <p:cNvPr id="8" name="Picture 7">
            <a:extLst>
              <a:ext uri="{FF2B5EF4-FFF2-40B4-BE49-F238E27FC236}">
                <a16:creationId xmlns:a16="http://schemas.microsoft.com/office/drawing/2014/main" id="{0663582A-8847-41C6-A30F-B667C7EAFCD0}"/>
              </a:ext>
            </a:extLst>
          </p:cNvPr>
          <p:cNvPicPr>
            <a:picLocks noChangeAspect="1"/>
          </p:cNvPicPr>
          <p:nvPr/>
        </p:nvPicPr>
        <p:blipFill>
          <a:blip r:embed="rId4"/>
          <a:stretch>
            <a:fillRect/>
          </a:stretch>
        </p:blipFill>
        <p:spPr>
          <a:xfrm>
            <a:off x="4497249" y="4483198"/>
            <a:ext cx="4958985" cy="1078663"/>
          </a:xfrm>
          <a:prstGeom prst="rect">
            <a:avLst/>
          </a:prstGeom>
        </p:spPr>
      </p:pic>
      <p:sp>
        <p:nvSpPr>
          <p:cNvPr id="12" name="TextBox 11">
            <a:extLst>
              <a:ext uri="{FF2B5EF4-FFF2-40B4-BE49-F238E27FC236}">
                <a16:creationId xmlns:a16="http://schemas.microsoft.com/office/drawing/2014/main" id="{3EEFDC72-01B1-48CB-909B-21D1C67CB7EF}"/>
              </a:ext>
            </a:extLst>
          </p:cNvPr>
          <p:cNvSpPr txBox="1"/>
          <p:nvPr/>
        </p:nvSpPr>
        <p:spPr>
          <a:xfrm>
            <a:off x="5104472" y="5572676"/>
            <a:ext cx="3588552" cy="276999"/>
          </a:xfrm>
          <a:prstGeom prst="rect">
            <a:avLst/>
          </a:prstGeom>
          <a:noFill/>
        </p:spPr>
        <p:txBody>
          <a:bodyPr wrap="square">
            <a:spAutoFit/>
          </a:bodyPr>
          <a:lstStyle/>
          <a:p>
            <a:r>
              <a:rPr lang="en-AU" sz="1200" dirty="0">
                <a:solidFill>
                  <a:schemeClr val="bg1"/>
                </a:solidFill>
              </a:rPr>
              <a:t>Naive Bayes Classifier for Image Detection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5"/>
        <p:cNvGrpSpPr/>
        <p:nvPr/>
      </p:nvGrpSpPr>
      <p:grpSpPr>
        <a:xfrm>
          <a:off x="0" y="0"/>
          <a:ext cx="0" cy="0"/>
          <a:chOff x="0" y="0"/>
          <a:chExt cx="0" cy="0"/>
        </a:xfrm>
      </p:grpSpPr>
      <p:sp>
        <p:nvSpPr>
          <p:cNvPr id="586" name="Google Shape;586;p19"/>
          <p:cNvSpPr txBox="1">
            <a:spLocks noGrp="1"/>
          </p:cNvSpPr>
          <p:nvPr>
            <p:ph type="title"/>
          </p:nvPr>
        </p:nvSpPr>
        <p:spPr>
          <a:xfrm>
            <a:off x="825909" y="562728"/>
            <a:ext cx="6266986" cy="14533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dirty="0"/>
              <a:t>EFFICIENCY OF TRADITIONAL CLASSIFIERS</a:t>
            </a:r>
            <a:endParaRPr dirty="0"/>
          </a:p>
        </p:txBody>
      </p:sp>
      <p:pic>
        <p:nvPicPr>
          <p:cNvPr id="588" name="Google Shape;588;p19"/>
          <p:cNvPicPr preferRelativeResize="0"/>
          <p:nvPr/>
        </p:nvPicPr>
        <p:blipFill rotWithShape="1">
          <a:blip r:embed="rId4">
            <a:alphaModFix/>
          </a:blip>
          <a:srcRect/>
          <a:stretch/>
        </p:blipFill>
        <p:spPr>
          <a:xfrm>
            <a:off x="193288" y="2211417"/>
            <a:ext cx="4111083" cy="2449793"/>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5" name="Google Shape;596;p20" descr="Chart&#10;&#10;Description automatically generated">
            <a:extLst>
              <a:ext uri="{FF2B5EF4-FFF2-40B4-BE49-F238E27FC236}">
                <a16:creationId xmlns:a16="http://schemas.microsoft.com/office/drawing/2014/main" id="{0DE07482-0710-4C06-A022-B9040C486707}"/>
              </a:ext>
            </a:extLst>
          </p:cNvPr>
          <p:cNvPicPr preferRelativeResize="0"/>
          <p:nvPr/>
        </p:nvPicPr>
        <p:blipFill rotWithShape="1">
          <a:blip r:embed="rId5">
            <a:alphaModFix/>
          </a:blip>
          <a:srcRect/>
          <a:stretch/>
        </p:blipFill>
        <p:spPr>
          <a:xfrm>
            <a:off x="4616605" y="1864725"/>
            <a:ext cx="7382107" cy="4023119"/>
          </a:xfrm>
          <a:prstGeom prst="rect">
            <a:avLst/>
          </a:prstGeom>
          <a:noFill/>
          <a:ln>
            <a:noFill/>
          </a:ln>
        </p:spPr>
      </p:pic>
      <p:sp>
        <p:nvSpPr>
          <p:cNvPr id="2" name="TextBox 1">
            <a:extLst>
              <a:ext uri="{FF2B5EF4-FFF2-40B4-BE49-F238E27FC236}">
                <a16:creationId xmlns:a16="http://schemas.microsoft.com/office/drawing/2014/main" id="{304CC687-83AA-4BEF-8ABC-90A862409431}"/>
              </a:ext>
            </a:extLst>
          </p:cNvPr>
          <p:cNvSpPr txBox="1"/>
          <p:nvPr/>
        </p:nvSpPr>
        <p:spPr>
          <a:xfrm>
            <a:off x="7292897" y="6032810"/>
            <a:ext cx="2326278" cy="307777"/>
          </a:xfrm>
          <a:prstGeom prst="rect">
            <a:avLst/>
          </a:prstGeom>
          <a:noFill/>
        </p:spPr>
        <p:txBody>
          <a:bodyPr wrap="none" rtlCol="0">
            <a:spAutoFit/>
          </a:bodyPr>
          <a:lstStyle/>
          <a:p>
            <a:r>
              <a:rPr lang="en-GB" dirty="0">
                <a:solidFill>
                  <a:schemeClr val="bg1"/>
                </a:solidFill>
              </a:rPr>
              <a:t>Efficiency of the Classifiers</a:t>
            </a:r>
            <a:endParaRPr lang="en-AU" dirty="0">
              <a:solidFill>
                <a:schemeClr val="bg1"/>
              </a:solidFill>
            </a:endParaRPr>
          </a:p>
        </p:txBody>
      </p:sp>
      <p:sp>
        <p:nvSpPr>
          <p:cNvPr id="6" name="TextBox 5">
            <a:extLst>
              <a:ext uri="{FF2B5EF4-FFF2-40B4-BE49-F238E27FC236}">
                <a16:creationId xmlns:a16="http://schemas.microsoft.com/office/drawing/2014/main" id="{34E86C29-89ED-4AD8-B0DD-E86B684B1640}"/>
              </a:ext>
            </a:extLst>
          </p:cNvPr>
          <p:cNvSpPr txBox="1"/>
          <p:nvPr/>
        </p:nvSpPr>
        <p:spPr>
          <a:xfrm>
            <a:off x="412595" y="5022506"/>
            <a:ext cx="3313728" cy="307777"/>
          </a:xfrm>
          <a:prstGeom prst="rect">
            <a:avLst/>
          </a:prstGeom>
          <a:noFill/>
        </p:spPr>
        <p:txBody>
          <a:bodyPr wrap="none" rtlCol="0">
            <a:spAutoFit/>
          </a:bodyPr>
          <a:lstStyle/>
          <a:p>
            <a:r>
              <a:rPr lang="en-GB" dirty="0">
                <a:solidFill>
                  <a:schemeClr val="bg1"/>
                </a:solidFill>
              </a:rPr>
              <a:t>Accuracy = TP + TN/(TP+TN+FP + FN)</a:t>
            </a:r>
            <a:endParaRPr lang="en-AU"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Google Shape;174;p2"/>
          <p:cNvSpPr/>
          <p:nvPr/>
        </p:nvSpPr>
        <p:spPr>
          <a:xfrm flipH="1">
            <a:off x="0" y="-2"/>
            <a:ext cx="4125976" cy="6858002"/>
          </a:xfrm>
          <a:custGeom>
            <a:avLst/>
            <a:gdLst/>
            <a:ahLst/>
            <a:cxnLst/>
            <a:rect l="l" t="t" r="r" b="b"/>
            <a:pathLst>
              <a:path w="4125976" h="6858002" extrusionOk="0">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Google Shape;175;p2"/>
          <p:cNvSpPr txBox="1">
            <a:spLocks noGrp="1"/>
          </p:cNvSpPr>
          <p:nvPr>
            <p:ph type="title"/>
          </p:nvPr>
        </p:nvSpPr>
        <p:spPr>
          <a:xfrm>
            <a:off x="685801" y="643466"/>
            <a:ext cx="2590799" cy="499533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3600"/>
              <a:buFont typeface="Calibri"/>
              <a:buNone/>
            </a:pPr>
            <a:r>
              <a:rPr lang="en-US">
                <a:solidFill>
                  <a:srgbClr val="FFFFFF"/>
                </a:solidFill>
              </a:rPr>
              <a:t>TABLE OF CONTENT</a:t>
            </a:r>
            <a:endParaRPr/>
          </a:p>
        </p:txBody>
      </p:sp>
      <p:grpSp>
        <p:nvGrpSpPr>
          <p:cNvPr id="176" name="Google Shape;176;p2"/>
          <p:cNvGrpSpPr/>
          <p:nvPr/>
        </p:nvGrpSpPr>
        <p:grpSpPr>
          <a:xfrm>
            <a:off x="4808601" y="979350"/>
            <a:ext cx="6545199" cy="4664881"/>
            <a:chOff x="0" y="77650"/>
            <a:chExt cx="6545199" cy="4664881"/>
          </a:xfrm>
        </p:grpSpPr>
        <p:sp>
          <p:nvSpPr>
            <p:cNvPr id="177" name="Google Shape;177;p2"/>
            <p:cNvSpPr/>
            <p:nvPr/>
          </p:nvSpPr>
          <p:spPr>
            <a:xfrm>
              <a:off x="0" y="77650"/>
              <a:ext cx="6545199" cy="527670"/>
            </a:xfrm>
            <a:prstGeom prst="roundRect">
              <a:avLst>
                <a:gd name="adj" fmla="val 16667"/>
              </a:avLst>
            </a:prstGeom>
            <a:gradFill>
              <a:gsLst>
                <a:gs pos="0">
                  <a:srgbClr val="507FCF"/>
                </a:gs>
                <a:gs pos="100000">
                  <a:srgbClr val="3765AE"/>
                </a:gs>
              </a:gsLst>
              <a:lin ang="5400000" scaled="0"/>
            </a:gradFill>
            <a:ln>
              <a:noFill/>
            </a:ln>
            <a:effectLst>
              <a:outerShdw blurRad="50800" dist="381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txBox="1"/>
            <p:nvPr/>
          </p:nvSpPr>
          <p:spPr>
            <a:xfrm>
              <a:off x="25759" y="103409"/>
              <a:ext cx="6493681" cy="476152"/>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Introduction – Fake News and Machine Learning</a:t>
              </a:r>
              <a:endParaRPr sz="2200" b="0" i="0" u="none" strike="noStrike" cap="none">
                <a:solidFill>
                  <a:schemeClr val="lt1"/>
                </a:solidFill>
                <a:latin typeface="Calibri"/>
                <a:ea typeface="Calibri"/>
                <a:cs typeface="Calibri"/>
                <a:sym typeface="Calibri"/>
              </a:endParaRPr>
            </a:p>
          </p:txBody>
        </p:sp>
        <p:sp>
          <p:nvSpPr>
            <p:cNvPr id="179" name="Google Shape;179;p2"/>
            <p:cNvSpPr/>
            <p:nvPr/>
          </p:nvSpPr>
          <p:spPr>
            <a:xfrm>
              <a:off x="0" y="668680"/>
              <a:ext cx="6545199" cy="527670"/>
            </a:xfrm>
            <a:prstGeom prst="roundRect">
              <a:avLst>
                <a:gd name="adj" fmla="val 16667"/>
              </a:avLst>
            </a:prstGeom>
            <a:gradFill>
              <a:gsLst>
                <a:gs pos="0">
                  <a:srgbClr val="4D8CCE"/>
                </a:gs>
                <a:gs pos="100000">
                  <a:srgbClr val="3770AA"/>
                </a:gs>
              </a:gsLst>
              <a:lin ang="5400000" scaled="0"/>
            </a:gradFill>
            <a:ln>
              <a:noFill/>
            </a:ln>
            <a:effectLst>
              <a:outerShdw blurRad="50800" dist="381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txBox="1"/>
            <p:nvPr/>
          </p:nvSpPr>
          <p:spPr>
            <a:xfrm>
              <a:off x="25759" y="694439"/>
              <a:ext cx="6493681" cy="476152"/>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Motivation – Adversarial Attack and Spam Classification</a:t>
              </a:r>
              <a:endParaRPr sz="2200" b="0" i="0" u="none" strike="noStrike" cap="none">
                <a:solidFill>
                  <a:schemeClr val="lt1"/>
                </a:solidFill>
                <a:latin typeface="Calibri"/>
                <a:ea typeface="Calibri"/>
                <a:cs typeface="Calibri"/>
                <a:sym typeface="Calibri"/>
              </a:endParaRPr>
            </a:p>
          </p:txBody>
        </p:sp>
        <p:sp>
          <p:nvSpPr>
            <p:cNvPr id="181" name="Google Shape;181;p2"/>
            <p:cNvSpPr/>
            <p:nvPr/>
          </p:nvSpPr>
          <p:spPr>
            <a:xfrm>
              <a:off x="0" y="1259710"/>
              <a:ext cx="6545199" cy="527670"/>
            </a:xfrm>
            <a:prstGeom prst="roundRect">
              <a:avLst>
                <a:gd name="adj" fmla="val 16667"/>
              </a:avLst>
            </a:prstGeom>
            <a:gradFill>
              <a:gsLst>
                <a:gs pos="0">
                  <a:srgbClr val="4D9AC8"/>
                </a:gs>
                <a:gs pos="100000">
                  <a:srgbClr val="377CA5"/>
                </a:gs>
              </a:gsLst>
              <a:lin ang="5400000" scaled="0"/>
            </a:gradFill>
            <a:ln>
              <a:noFill/>
            </a:ln>
            <a:effectLst>
              <a:outerShdw blurRad="50800" dist="381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txBox="1"/>
            <p:nvPr/>
          </p:nvSpPr>
          <p:spPr>
            <a:xfrm>
              <a:off x="25759" y="1285469"/>
              <a:ext cx="6493681" cy="476152"/>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Background</a:t>
              </a:r>
              <a:endParaRPr sz="2200" b="0" i="0" u="none" strike="noStrike" cap="none">
                <a:solidFill>
                  <a:schemeClr val="lt1"/>
                </a:solidFill>
                <a:latin typeface="Calibri"/>
                <a:ea typeface="Calibri"/>
                <a:cs typeface="Calibri"/>
                <a:sym typeface="Calibri"/>
              </a:endParaRPr>
            </a:p>
          </p:txBody>
        </p:sp>
        <p:sp>
          <p:nvSpPr>
            <p:cNvPr id="183" name="Google Shape;183;p2"/>
            <p:cNvSpPr/>
            <p:nvPr/>
          </p:nvSpPr>
          <p:spPr>
            <a:xfrm>
              <a:off x="0" y="1850741"/>
              <a:ext cx="6545199" cy="527670"/>
            </a:xfrm>
            <a:prstGeom prst="roundRect">
              <a:avLst>
                <a:gd name="adj" fmla="val 16667"/>
              </a:avLst>
            </a:prstGeom>
            <a:gradFill>
              <a:gsLst>
                <a:gs pos="0">
                  <a:srgbClr val="4DA5C5"/>
                </a:gs>
                <a:gs pos="100000">
                  <a:srgbClr val="3786A1"/>
                </a:gs>
              </a:gsLst>
              <a:lin ang="5400000" scaled="0"/>
            </a:gradFill>
            <a:ln>
              <a:noFill/>
            </a:ln>
            <a:effectLst>
              <a:outerShdw blurRad="50800" dist="381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txBox="1"/>
            <p:nvPr/>
          </p:nvSpPr>
          <p:spPr>
            <a:xfrm>
              <a:off x="25759" y="1876500"/>
              <a:ext cx="6493681" cy="476152"/>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Fact Checking and Generating Fake News</a:t>
              </a:r>
              <a:endParaRPr sz="2200" b="0" i="0" u="none" strike="noStrike" cap="none">
                <a:solidFill>
                  <a:schemeClr val="lt1"/>
                </a:solidFill>
                <a:latin typeface="Calibri"/>
                <a:ea typeface="Calibri"/>
                <a:cs typeface="Calibri"/>
                <a:sym typeface="Calibri"/>
              </a:endParaRPr>
            </a:p>
          </p:txBody>
        </p:sp>
        <p:sp>
          <p:nvSpPr>
            <p:cNvPr id="185" name="Google Shape;185;p2"/>
            <p:cNvSpPr/>
            <p:nvPr/>
          </p:nvSpPr>
          <p:spPr>
            <a:xfrm>
              <a:off x="0" y="2441771"/>
              <a:ext cx="6545199" cy="527670"/>
            </a:xfrm>
            <a:prstGeom prst="roundRect">
              <a:avLst>
                <a:gd name="adj" fmla="val 16667"/>
              </a:avLst>
            </a:prstGeom>
            <a:gradFill>
              <a:gsLst>
                <a:gs pos="0">
                  <a:srgbClr val="4CB2C2"/>
                </a:gs>
                <a:gs pos="100000">
                  <a:srgbClr val="3692A0"/>
                </a:gs>
              </a:gsLst>
              <a:lin ang="5400000" scaled="0"/>
            </a:gradFill>
            <a:ln>
              <a:noFill/>
            </a:ln>
            <a:effectLst>
              <a:outerShdw blurRad="50800" dist="381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txBox="1"/>
            <p:nvPr/>
          </p:nvSpPr>
          <p:spPr>
            <a:xfrm>
              <a:off x="25759" y="2467530"/>
              <a:ext cx="6493681" cy="476152"/>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Classification Techniques</a:t>
              </a:r>
              <a:endParaRPr sz="2200" b="0" i="0" u="none" strike="noStrike" cap="none">
                <a:solidFill>
                  <a:schemeClr val="lt1"/>
                </a:solidFill>
                <a:latin typeface="Calibri"/>
                <a:ea typeface="Calibri"/>
                <a:cs typeface="Calibri"/>
                <a:sym typeface="Calibri"/>
              </a:endParaRPr>
            </a:p>
          </p:txBody>
        </p:sp>
        <p:sp>
          <p:nvSpPr>
            <p:cNvPr id="187" name="Google Shape;187;p2"/>
            <p:cNvSpPr/>
            <p:nvPr/>
          </p:nvSpPr>
          <p:spPr>
            <a:xfrm>
              <a:off x="0" y="3032801"/>
              <a:ext cx="6545199" cy="527670"/>
            </a:xfrm>
            <a:prstGeom prst="roundRect">
              <a:avLst>
                <a:gd name="adj" fmla="val 16667"/>
              </a:avLst>
            </a:prstGeom>
            <a:gradFill>
              <a:gsLst>
                <a:gs pos="0">
                  <a:srgbClr val="4BBDBF"/>
                </a:gs>
                <a:gs pos="100000">
                  <a:srgbClr val="369A9C"/>
                </a:gs>
              </a:gsLst>
              <a:lin ang="5400000" scaled="0"/>
            </a:gradFill>
            <a:ln>
              <a:noFill/>
            </a:ln>
            <a:effectLst>
              <a:outerShdw blurRad="50800" dist="381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txBox="1"/>
            <p:nvPr/>
          </p:nvSpPr>
          <p:spPr>
            <a:xfrm>
              <a:off x="25759" y="3058560"/>
              <a:ext cx="6493681" cy="476152"/>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Transferable Attacks</a:t>
              </a:r>
              <a:endParaRPr sz="2200" b="0" i="0" u="none" strike="noStrike" cap="none">
                <a:solidFill>
                  <a:schemeClr val="lt1"/>
                </a:solidFill>
                <a:latin typeface="Calibri"/>
                <a:ea typeface="Calibri"/>
                <a:cs typeface="Calibri"/>
                <a:sym typeface="Calibri"/>
              </a:endParaRPr>
            </a:p>
          </p:txBody>
        </p:sp>
        <p:sp>
          <p:nvSpPr>
            <p:cNvPr id="189" name="Google Shape;189;p2"/>
            <p:cNvSpPr/>
            <p:nvPr/>
          </p:nvSpPr>
          <p:spPr>
            <a:xfrm>
              <a:off x="0" y="3623831"/>
              <a:ext cx="6545199" cy="527670"/>
            </a:xfrm>
            <a:prstGeom prst="roundRect">
              <a:avLst>
                <a:gd name="adj" fmla="val 16667"/>
              </a:avLst>
            </a:prstGeom>
            <a:gradFill>
              <a:gsLst>
                <a:gs pos="0">
                  <a:srgbClr val="4EB7A9"/>
                </a:gs>
                <a:gs pos="100000">
                  <a:srgbClr val="38968B"/>
                </a:gs>
              </a:gsLst>
              <a:lin ang="5400000" scaled="0"/>
            </a:gradFill>
            <a:ln>
              <a:noFill/>
            </a:ln>
            <a:effectLst>
              <a:outerShdw blurRad="50800" dist="381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txBox="1"/>
            <p:nvPr/>
          </p:nvSpPr>
          <p:spPr>
            <a:xfrm>
              <a:off x="25759" y="3649590"/>
              <a:ext cx="6493681" cy="476152"/>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Future Research Opportunities</a:t>
              </a:r>
              <a:endParaRPr sz="2200" b="0" i="0" u="none" strike="noStrike" cap="none">
                <a:solidFill>
                  <a:schemeClr val="lt1"/>
                </a:solidFill>
                <a:latin typeface="Calibri"/>
                <a:ea typeface="Calibri"/>
                <a:cs typeface="Calibri"/>
                <a:sym typeface="Calibri"/>
              </a:endParaRPr>
            </a:p>
          </p:txBody>
        </p:sp>
        <p:sp>
          <p:nvSpPr>
            <p:cNvPr id="191" name="Google Shape;191;p2"/>
            <p:cNvSpPr/>
            <p:nvPr/>
          </p:nvSpPr>
          <p:spPr>
            <a:xfrm>
              <a:off x="0" y="4214861"/>
              <a:ext cx="6545199" cy="527670"/>
            </a:xfrm>
            <a:prstGeom prst="roundRect">
              <a:avLst>
                <a:gd name="adj" fmla="val 16667"/>
              </a:avLst>
            </a:prstGeom>
            <a:gradFill>
              <a:gsLst>
                <a:gs pos="0">
                  <a:srgbClr val="4EB299"/>
                </a:gs>
                <a:gs pos="100000">
                  <a:srgbClr val="39927C"/>
                </a:gs>
              </a:gsLst>
              <a:lin ang="5400000" scaled="0"/>
            </a:gradFill>
            <a:ln>
              <a:noFill/>
            </a:ln>
            <a:effectLst>
              <a:outerShdw blurRad="50800" dist="381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txBox="1"/>
            <p:nvPr/>
          </p:nvSpPr>
          <p:spPr>
            <a:xfrm>
              <a:off x="25759" y="4240620"/>
              <a:ext cx="6493681" cy="476152"/>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Progress Report</a:t>
              </a:r>
              <a:endParaRPr sz="22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dirty="0"/>
              <a:t>WHAT DOES IT LACK?</a:t>
            </a:r>
            <a:endParaRPr dirty="0"/>
          </a:p>
        </p:txBody>
      </p:sp>
      <p:sp>
        <p:nvSpPr>
          <p:cNvPr id="602" name="Google Shape;602;p21"/>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800"/>
              <a:buChar char="•"/>
            </a:pPr>
            <a:r>
              <a:rPr lang="en-US" dirty="0"/>
              <a:t>Vulnerable to Adversarial attacks.</a:t>
            </a:r>
            <a:endParaRPr dirty="0"/>
          </a:p>
          <a:p>
            <a:pPr marL="742950" lvl="1" indent="-285750" algn="l" rtl="0">
              <a:spcBef>
                <a:spcPts val="1000"/>
              </a:spcBef>
              <a:spcAft>
                <a:spcPts val="0"/>
              </a:spcAft>
              <a:buSzPts val="1600"/>
              <a:buChar char="•"/>
            </a:pPr>
            <a:r>
              <a:rPr lang="en-US" dirty="0" err="1"/>
              <a:t>Hotflip</a:t>
            </a:r>
            <a:endParaRPr dirty="0"/>
          </a:p>
          <a:p>
            <a:pPr marL="742950" lvl="1" indent="-285750" algn="l" rtl="0">
              <a:spcBef>
                <a:spcPts val="1000"/>
              </a:spcBef>
              <a:spcAft>
                <a:spcPts val="0"/>
              </a:spcAft>
              <a:buSzPts val="1600"/>
              <a:buChar char="•"/>
            </a:pPr>
            <a:r>
              <a:rPr lang="en-US" dirty="0"/>
              <a:t>Sentimental Analysis</a:t>
            </a:r>
            <a:endParaRPr dirty="0"/>
          </a:p>
          <a:p>
            <a:pPr marL="742950" lvl="1" indent="-285750" algn="l" rtl="0">
              <a:spcBef>
                <a:spcPts val="1000"/>
              </a:spcBef>
              <a:spcAft>
                <a:spcPts val="0"/>
              </a:spcAft>
              <a:buSzPts val="1600"/>
              <a:buChar char="•"/>
            </a:pPr>
            <a:r>
              <a:rPr lang="en-US" dirty="0"/>
              <a:t>Image perturbation</a:t>
            </a:r>
            <a:endParaRPr dirty="0"/>
          </a:p>
          <a:p>
            <a:pPr marL="285750" lvl="0" indent="-285750" algn="l" rtl="0">
              <a:spcBef>
                <a:spcPts val="1000"/>
              </a:spcBef>
              <a:spcAft>
                <a:spcPts val="0"/>
              </a:spcAft>
              <a:buSzPts val="1800"/>
              <a:buChar char="•"/>
            </a:pPr>
            <a:r>
              <a:rPr lang="en-US" dirty="0"/>
              <a:t>Speech to text Detection.</a:t>
            </a:r>
            <a:endParaRPr dirty="0"/>
          </a:p>
          <a:p>
            <a:pPr marL="285750" lvl="0" indent="-285750" algn="l" rtl="0">
              <a:spcBef>
                <a:spcPts val="1000"/>
              </a:spcBef>
              <a:spcAft>
                <a:spcPts val="0"/>
              </a:spcAft>
              <a:buSzPts val="1800"/>
              <a:buChar char="•"/>
            </a:pPr>
            <a:r>
              <a:rPr lang="en-US" dirty="0"/>
              <a:t>Optical Character Recognition.</a:t>
            </a:r>
            <a:endParaRPr dirty="0"/>
          </a:p>
          <a:p>
            <a:pPr marL="285750" lvl="0" indent="-285750" algn="l" rtl="0">
              <a:spcBef>
                <a:spcPts val="1000"/>
              </a:spcBef>
              <a:spcAft>
                <a:spcPts val="0"/>
              </a:spcAft>
              <a:buSzPts val="1800"/>
              <a:buChar char="•"/>
            </a:pPr>
            <a:r>
              <a:rPr lang="en-US" dirty="0"/>
              <a:t>Lack of dataset &amp; True Facts</a:t>
            </a:r>
            <a:endParaRPr dirty="0"/>
          </a:p>
        </p:txBody>
      </p:sp>
      <p:pic>
        <p:nvPicPr>
          <p:cNvPr id="3" name="Picture 2">
            <a:extLst>
              <a:ext uri="{FF2B5EF4-FFF2-40B4-BE49-F238E27FC236}">
                <a16:creationId xmlns:a16="http://schemas.microsoft.com/office/drawing/2014/main" id="{EA39C778-3FE1-4176-8BF6-8DB320E3629B}"/>
              </a:ext>
            </a:extLst>
          </p:cNvPr>
          <p:cNvPicPr>
            <a:picLocks noChangeAspect="1"/>
          </p:cNvPicPr>
          <p:nvPr/>
        </p:nvPicPr>
        <p:blipFill>
          <a:blip r:embed="rId3"/>
          <a:stretch>
            <a:fillRect/>
          </a:stretch>
        </p:blipFill>
        <p:spPr>
          <a:xfrm>
            <a:off x="5663236" y="1654672"/>
            <a:ext cx="5732709" cy="1166434"/>
          </a:xfrm>
          <a:prstGeom prst="rect">
            <a:avLst/>
          </a:prstGeom>
        </p:spPr>
      </p:pic>
      <p:pic>
        <p:nvPicPr>
          <p:cNvPr id="5" name="Picture 4">
            <a:extLst>
              <a:ext uri="{FF2B5EF4-FFF2-40B4-BE49-F238E27FC236}">
                <a16:creationId xmlns:a16="http://schemas.microsoft.com/office/drawing/2014/main" id="{6F751ED6-7C70-4639-A410-9DC6A7F82182}"/>
              </a:ext>
            </a:extLst>
          </p:cNvPr>
          <p:cNvPicPr>
            <a:picLocks noChangeAspect="1"/>
          </p:cNvPicPr>
          <p:nvPr/>
        </p:nvPicPr>
        <p:blipFill>
          <a:blip r:embed="rId4"/>
          <a:stretch>
            <a:fillRect/>
          </a:stretch>
        </p:blipFill>
        <p:spPr>
          <a:xfrm>
            <a:off x="6855417" y="3429000"/>
            <a:ext cx="3771094" cy="2643489"/>
          </a:xfrm>
          <a:prstGeom prst="rect">
            <a:avLst/>
          </a:prstGeom>
        </p:spPr>
      </p:pic>
      <p:sp>
        <p:nvSpPr>
          <p:cNvPr id="6" name="TextBox 5">
            <a:extLst>
              <a:ext uri="{FF2B5EF4-FFF2-40B4-BE49-F238E27FC236}">
                <a16:creationId xmlns:a16="http://schemas.microsoft.com/office/drawing/2014/main" id="{2277BA76-DEB0-483F-874F-87BDD553D938}"/>
              </a:ext>
            </a:extLst>
          </p:cNvPr>
          <p:cNvSpPr txBox="1"/>
          <p:nvPr/>
        </p:nvSpPr>
        <p:spPr>
          <a:xfrm>
            <a:off x="6619451" y="1308795"/>
            <a:ext cx="3820277" cy="307777"/>
          </a:xfrm>
          <a:prstGeom prst="rect">
            <a:avLst/>
          </a:prstGeom>
          <a:noFill/>
        </p:spPr>
        <p:txBody>
          <a:bodyPr wrap="none" rtlCol="0">
            <a:spAutoFit/>
          </a:bodyPr>
          <a:lstStyle/>
          <a:p>
            <a:r>
              <a:rPr lang="en-GB" dirty="0">
                <a:solidFill>
                  <a:schemeClr val="bg1"/>
                </a:solidFill>
              </a:rPr>
              <a:t>Adversarial Examples in Sentimental Analysis</a:t>
            </a:r>
            <a:endParaRPr lang="en-AU" dirty="0">
              <a:solidFill>
                <a:schemeClr val="bg1"/>
              </a:solidFill>
            </a:endParaRPr>
          </a:p>
        </p:txBody>
      </p:sp>
      <p:sp>
        <p:nvSpPr>
          <p:cNvPr id="10" name="TextBox 9">
            <a:extLst>
              <a:ext uri="{FF2B5EF4-FFF2-40B4-BE49-F238E27FC236}">
                <a16:creationId xmlns:a16="http://schemas.microsoft.com/office/drawing/2014/main" id="{25CABD2B-2DEB-40DC-8D91-6471604829B3}"/>
              </a:ext>
            </a:extLst>
          </p:cNvPr>
          <p:cNvSpPr txBox="1"/>
          <p:nvPr/>
        </p:nvSpPr>
        <p:spPr>
          <a:xfrm>
            <a:off x="7083428" y="3083123"/>
            <a:ext cx="3209148" cy="307777"/>
          </a:xfrm>
          <a:prstGeom prst="rect">
            <a:avLst/>
          </a:prstGeom>
          <a:noFill/>
        </p:spPr>
        <p:txBody>
          <a:bodyPr wrap="square">
            <a:spAutoFit/>
          </a:bodyPr>
          <a:lstStyle/>
          <a:p>
            <a:r>
              <a:rPr lang="en-US" dirty="0">
                <a:solidFill>
                  <a:schemeClr val="bg1"/>
                </a:solidFill>
                <a:latin typeface="Roboto" panose="02000000000000000000" pitchFamily="2" charset="0"/>
              </a:rPr>
              <a:t>A</a:t>
            </a:r>
            <a:r>
              <a:rPr lang="en-US" b="0" i="0" dirty="0">
                <a:solidFill>
                  <a:schemeClr val="bg1"/>
                </a:solidFill>
                <a:effectLst/>
                <a:latin typeface="Roboto" panose="02000000000000000000" pitchFamily="2" charset="0"/>
              </a:rPr>
              <a:t>dversarial perturbations on images</a:t>
            </a:r>
            <a:endParaRPr lang="en-AU"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6"/>
        <p:cNvGrpSpPr/>
        <p:nvPr/>
      </p:nvGrpSpPr>
      <p:grpSpPr>
        <a:xfrm>
          <a:off x="0" y="0"/>
          <a:ext cx="0" cy="0"/>
          <a:chOff x="0" y="0"/>
          <a:chExt cx="0" cy="0"/>
        </a:xfrm>
      </p:grpSpPr>
      <p:pic>
        <p:nvPicPr>
          <p:cNvPr id="607" name="Google Shape;607;p22"/>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608" name="Google Shape;608;p22"/>
          <p:cNvSpPr/>
          <p:nvPr/>
        </p:nvSpPr>
        <p:spPr>
          <a:xfrm>
            <a:off x="0" y="0"/>
            <a:ext cx="12188952" cy="68580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09" name="Google Shape;609;p22"/>
          <p:cNvPicPr preferRelativeResize="0"/>
          <p:nvPr/>
        </p:nvPicPr>
        <p:blipFill rotWithShape="1">
          <a:blip r:embed="rId3">
            <a:alphaModFix/>
          </a:blip>
          <a:srcRect r="50555"/>
          <a:stretch/>
        </p:blipFill>
        <p:spPr>
          <a:xfrm>
            <a:off x="0" y="0"/>
            <a:ext cx="6026763" cy="6856214"/>
          </a:xfrm>
          <a:prstGeom prst="rect">
            <a:avLst/>
          </a:prstGeom>
          <a:noFill/>
          <a:ln>
            <a:noFill/>
          </a:ln>
        </p:spPr>
      </p:pic>
      <p:sp>
        <p:nvSpPr>
          <p:cNvPr id="610" name="Google Shape;610;p22"/>
          <p:cNvSpPr txBox="1">
            <a:spLocks noGrp="1"/>
          </p:cNvSpPr>
          <p:nvPr>
            <p:ph type="title"/>
          </p:nvPr>
        </p:nvSpPr>
        <p:spPr>
          <a:xfrm>
            <a:off x="486876" y="2032000"/>
            <a:ext cx="4513792" cy="2819398"/>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rgbClr val="FFFFFF"/>
              </a:buClr>
              <a:buSzPts val="4800"/>
              <a:buFont typeface="Calibri"/>
              <a:buNone/>
            </a:pPr>
            <a:r>
              <a:rPr lang="en-US" sz="4800">
                <a:solidFill>
                  <a:srgbClr val="FFFFFF"/>
                </a:solidFill>
              </a:rPr>
              <a:t>FUTURE RESEARCH OPPORTUNITIES</a:t>
            </a:r>
            <a:endParaRPr/>
          </a:p>
        </p:txBody>
      </p:sp>
      <p:sp>
        <p:nvSpPr>
          <p:cNvPr id="611" name="Google Shape;611;p22"/>
          <p:cNvSpPr/>
          <p:nvPr/>
        </p:nvSpPr>
        <p:spPr>
          <a:xfrm>
            <a:off x="5827529" y="660400"/>
            <a:ext cx="6381405" cy="6214533"/>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solid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600"/>
              <a:buFont typeface="Arial"/>
              <a:buNone/>
            </a:pPr>
            <a:endParaRPr sz="1600" cap="none">
              <a:solidFill>
                <a:schemeClr val="dk1"/>
              </a:solidFill>
              <a:latin typeface="Calibri"/>
              <a:ea typeface="Calibri"/>
              <a:cs typeface="Calibri"/>
              <a:sym typeface="Calibri"/>
            </a:endParaRPr>
          </a:p>
        </p:txBody>
      </p:sp>
      <p:sp>
        <p:nvSpPr>
          <p:cNvPr id="612" name="Google Shape;612;p22"/>
          <p:cNvSpPr/>
          <p:nvPr/>
        </p:nvSpPr>
        <p:spPr>
          <a:xfrm>
            <a:off x="5281603" y="104899"/>
            <a:ext cx="6896713" cy="6005491"/>
          </a:xfrm>
          <a:custGeom>
            <a:avLst/>
            <a:gdLst/>
            <a:ahLst/>
            <a:cxnLst/>
            <a:rect l="l" t="t" r="r" b="b"/>
            <a:pathLst>
              <a:path w="6896713" h="6005491" extrusionOk="0">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13" name="Google Shape;613;p22"/>
          <p:cNvGrpSpPr/>
          <p:nvPr/>
        </p:nvGrpSpPr>
        <p:grpSpPr>
          <a:xfrm>
            <a:off x="5516218" y="331504"/>
            <a:ext cx="6675782" cy="5276654"/>
            <a:chOff x="5516218" y="331504"/>
            <a:chExt cx="6675782" cy="5276654"/>
          </a:xfrm>
        </p:grpSpPr>
        <p:cxnSp>
          <p:nvCxnSpPr>
            <p:cNvPr id="614" name="Google Shape;614;p22"/>
            <p:cNvCxnSpPr/>
            <p:nvPr/>
          </p:nvCxnSpPr>
          <p:spPr>
            <a:xfrm flipH="1">
              <a:off x="9266830" y="3315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15" name="Google Shape;615;p22"/>
            <p:cNvCxnSpPr/>
            <p:nvPr/>
          </p:nvCxnSpPr>
          <p:spPr>
            <a:xfrm rot="120000" flipH="1">
              <a:off x="9408861" y="3383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16" name="Google Shape;616;p22"/>
            <p:cNvCxnSpPr/>
            <p:nvPr/>
          </p:nvCxnSpPr>
          <p:spPr>
            <a:xfrm rot="240000" flipH="1">
              <a:off x="9551700" y="34763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17" name="Google Shape;617;p22"/>
            <p:cNvCxnSpPr/>
            <p:nvPr/>
          </p:nvCxnSpPr>
          <p:spPr>
            <a:xfrm rot="360000" flipH="1">
              <a:off x="9688748" y="36808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18" name="Google Shape;618;p22"/>
            <p:cNvCxnSpPr/>
            <p:nvPr/>
          </p:nvCxnSpPr>
          <p:spPr>
            <a:xfrm rot="540000" flipH="1">
              <a:off x="9824866" y="38922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19" name="Google Shape;619;p22"/>
            <p:cNvCxnSpPr/>
            <p:nvPr/>
          </p:nvCxnSpPr>
          <p:spPr>
            <a:xfrm rot="660000" flipH="1">
              <a:off x="9966867" y="41754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0" name="Google Shape;620;p22"/>
            <p:cNvCxnSpPr/>
            <p:nvPr/>
          </p:nvCxnSpPr>
          <p:spPr>
            <a:xfrm rot="780000" flipH="1">
              <a:off x="10104425" y="4458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1" name="Google Shape;621;p22"/>
            <p:cNvCxnSpPr/>
            <p:nvPr/>
          </p:nvCxnSpPr>
          <p:spPr>
            <a:xfrm rot="900000" flipH="1">
              <a:off x="10240513" y="47948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2" name="Google Shape;622;p22"/>
            <p:cNvCxnSpPr/>
            <p:nvPr/>
          </p:nvCxnSpPr>
          <p:spPr>
            <a:xfrm rot="1080000" flipH="1">
              <a:off x="10373882" y="52435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3" name="Google Shape;623;p22"/>
            <p:cNvCxnSpPr/>
            <p:nvPr/>
          </p:nvCxnSpPr>
          <p:spPr>
            <a:xfrm rot="1200000" flipH="1">
              <a:off x="10505632" y="570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4" name="Google Shape;624;p22"/>
            <p:cNvCxnSpPr/>
            <p:nvPr/>
          </p:nvCxnSpPr>
          <p:spPr>
            <a:xfrm rot="1320000" flipH="1">
              <a:off x="10637382" y="62134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5" name="Google Shape;625;p22"/>
            <p:cNvCxnSpPr/>
            <p:nvPr/>
          </p:nvCxnSpPr>
          <p:spPr>
            <a:xfrm rot="1440000" flipH="1">
              <a:off x="10760965" y="69043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6" name="Google Shape;626;p22"/>
            <p:cNvCxnSpPr/>
            <p:nvPr/>
          </p:nvCxnSpPr>
          <p:spPr>
            <a:xfrm rot="1620000" flipH="1">
              <a:off x="10888991" y="755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7" name="Google Shape;627;p22"/>
            <p:cNvCxnSpPr/>
            <p:nvPr/>
          </p:nvCxnSpPr>
          <p:spPr>
            <a:xfrm rot="1740000" flipH="1">
              <a:off x="11010193" y="81974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8" name="Google Shape;628;p22"/>
            <p:cNvCxnSpPr/>
            <p:nvPr/>
          </p:nvCxnSpPr>
          <p:spPr>
            <a:xfrm rot="1860000" flipH="1">
              <a:off x="11129014" y="89566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29" name="Google Shape;629;p22"/>
            <p:cNvCxnSpPr/>
            <p:nvPr/>
          </p:nvCxnSpPr>
          <p:spPr>
            <a:xfrm rot="1980000" flipH="1">
              <a:off x="11249872" y="968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0" name="Google Shape;630;p22"/>
            <p:cNvCxnSpPr/>
            <p:nvPr/>
          </p:nvCxnSpPr>
          <p:spPr>
            <a:xfrm rot="2160000" flipH="1">
              <a:off x="11366875" y="10480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1" name="Google Shape;631;p22"/>
            <p:cNvCxnSpPr/>
            <p:nvPr/>
          </p:nvCxnSpPr>
          <p:spPr>
            <a:xfrm rot="2280000" flipH="1">
              <a:off x="11474058" y="11315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2" name="Google Shape;632;p22"/>
            <p:cNvCxnSpPr/>
            <p:nvPr/>
          </p:nvCxnSpPr>
          <p:spPr>
            <a:xfrm rot="2400000" flipH="1">
              <a:off x="11583303" y="122179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3" name="Google Shape;633;p22"/>
            <p:cNvCxnSpPr/>
            <p:nvPr/>
          </p:nvCxnSpPr>
          <p:spPr>
            <a:xfrm rot="2520000" flipH="1">
              <a:off x="11685344" y="132177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4" name="Google Shape;634;p22"/>
            <p:cNvCxnSpPr/>
            <p:nvPr/>
          </p:nvCxnSpPr>
          <p:spPr>
            <a:xfrm rot="2700000" flipH="1">
              <a:off x="11787704" y="14176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5" name="Google Shape;635;p22"/>
            <p:cNvCxnSpPr/>
            <p:nvPr/>
          </p:nvCxnSpPr>
          <p:spPr>
            <a:xfrm rot="2820000" flipH="1">
              <a:off x="11880859" y="15179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6" name="Google Shape;636;p22"/>
            <p:cNvCxnSpPr/>
            <p:nvPr/>
          </p:nvCxnSpPr>
          <p:spPr>
            <a:xfrm rot="2940000" flipH="1">
              <a:off x="11969252" y="162743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7" name="Google Shape;637;p22"/>
            <p:cNvCxnSpPr/>
            <p:nvPr/>
          </p:nvCxnSpPr>
          <p:spPr>
            <a:xfrm rot="3060000" flipH="1">
              <a:off x="12062016" y="173601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8" name="Google Shape;638;p22"/>
            <p:cNvCxnSpPr/>
            <p:nvPr/>
          </p:nvCxnSpPr>
          <p:spPr>
            <a:xfrm flipH="1">
              <a:off x="12074680" y="1910249"/>
              <a:ext cx="117320" cy="82912"/>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39" name="Google Shape;639;p22"/>
            <p:cNvCxnSpPr/>
            <p:nvPr/>
          </p:nvCxnSpPr>
          <p:spPr>
            <a:xfrm flipH="1">
              <a:off x="12149943" y="2083594"/>
              <a:ext cx="39676" cy="21436"/>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0" name="Google Shape;640;p22"/>
            <p:cNvCxnSpPr/>
            <p:nvPr/>
          </p:nvCxnSpPr>
          <p:spPr>
            <a:xfrm rot="-180000" flipH="1">
              <a:off x="9127990" y="33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1" name="Google Shape;641;p22"/>
            <p:cNvCxnSpPr/>
            <p:nvPr/>
          </p:nvCxnSpPr>
          <p:spPr>
            <a:xfrm rot="-300000" flipH="1">
              <a:off x="8987576" y="33663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2" name="Google Shape;642;p22"/>
            <p:cNvCxnSpPr/>
            <p:nvPr/>
          </p:nvCxnSpPr>
          <p:spPr>
            <a:xfrm rot="-420000" flipH="1">
              <a:off x="8844859" y="35117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3" name="Google Shape;643;p22"/>
            <p:cNvCxnSpPr/>
            <p:nvPr/>
          </p:nvCxnSpPr>
          <p:spPr>
            <a:xfrm rot="-540000" flipH="1">
              <a:off x="8706904" y="3657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4" name="Google Shape;644;p22"/>
            <p:cNvCxnSpPr/>
            <p:nvPr/>
          </p:nvCxnSpPr>
          <p:spPr>
            <a:xfrm rot="-720000" flipH="1">
              <a:off x="8568008" y="3878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5" name="Google Shape;645;p22"/>
            <p:cNvCxnSpPr/>
            <p:nvPr/>
          </p:nvCxnSpPr>
          <p:spPr>
            <a:xfrm rot="-840000" flipH="1">
              <a:off x="8429112" y="4100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6" name="Google Shape;646;p22"/>
            <p:cNvCxnSpPr/>
            <p:nvPr/>
          </p:nvCxnSpPr>
          <p:spPr>
            <a:xfrm rot="-960000" flipH="1">
              <a:off x="8294968" y="4462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7" name="Google Shape;647;p22"/>
            <p:cNvCxnSpPr/>
            <p:nvPr/>
          </p:nvCxnSpPr>
          <p:spPr>
            <a:xfrm rot="-1080000" flipH="1">
              <a:off x="8160824" y="48237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8" name="Google Shape;648;p22"/>
            <p:cNvCxnSpPr/>
            <p:nvPr/>
          </p:nvCxnSpPr>
          <p:spPr>
            <a:xfrm rot="-1260000" flipH="1">
              <a:off x="8027689" y="53184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49" name="Google Shape;649;p22"/>
            <p:cNvCxnSpPr/>
            <p:nvPr/>
          </p:nvCxnSpPr>
          <p:spPr>
            <a:xfrm rot="-1380000" flipH="1">
              <a:off x="7894554" y="58132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0" name="Google Shape;650;p22"/>
            <p:cNvCxnSpPr/>
            <p:nvPr/>
          </p:nvCxnSpPr>
          <p:spPr>
            <a:xfrm rot="-1500000" flipH="1">
              <a:off x="7761419" y="63079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1" name="Google Shape;651;p22"/>
            <p:cNvCxnSpPr/>
            <p:nvPr/>
          </p:nvCxnSpPr>
          <p:spPr>
            <a:xfrm rot="-1620000" flipH="1">
              <a:off x="7636645" y="6898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2" name="Google Shape;652;p22"/>
            <p:cNvCxnSpPr/>
            <p:nvPr/>
          </p:nvCxnSpPr>
          <p:spPr>
            <a:xfrm rot="-1800000" flipH="1">
              <a:off x="7511871" y="75119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3" name="Google Shape;653;p22"/>
            <p:cNvCxnSpPr/>
            <p:nvPr/>
          </p:nvCxnSpPr>
          <p:spPr>
            <a:xfrm rot="-1920000" flipH="1">
              <a:off x="7387899" y="81977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4" name="Google Shape;654;p22"/>
            <p:cNvCxnSpPr/>
            <p:nvPr/>
          </p:nvCxnSpPr>
          <p:spPr>
            <a:xfrm rot="-2040000" flipH="1">
              <a:off x="7268530" y="8931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5" name="Google Shape;655;p22"/>
            <p:cNvCxnSpPr/>
            <p:nvPr/>
          </p:nvCxnSpPr>
          <p:spPr>
            <a:xfrm rot="-2160000" flipH="1">
              <a:off x="7152030" y="9765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6" name="Google Shape;656;p22"/>
            <p:cNvCxnSpPr/>
            <p:nvPr/>
          </p:nvCxnSpPr>
          <p:spPr>
            <a:xfrm rot="-2340000" flipH="1">
              <a:off x="7041695" y="10600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7" name="Google Shape;657;p22"/>
            <p:cNvCxnSpPr/>
            <p:nvPr/>
          </p:nvCxnSpPr>
          <p:spPr>
            <a:xfrm rot="-2460000" flipH="1">
              <a:off x="6931360" y="114346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8" name="Google Shape;658;p22"/>
            <p:cNvCxnSpPr/>
            <p:nvPr/>
          </p:nvCxnSpPr>
          <p:spPr>
            <a:xfrm rot="-2580000" flipH="1">
              <a:off x="6819070" y="123586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59" name="Google Shape;659;p22"/>
            <p:cNvCxnSpPr/>
            <p:nvPr/>
          </p:nvCxnSpPr>
          <p:spPr>
            <a:xfrm rot="-2700000" flipH="1">
              <a:off x="6721359" y="133274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0" name="Google Shape;660;p22"/>
            <p:cNvCxnSpPr/>
            <p:nvPr/>
          </p:nvCxnSpPr>
          <p:spPr>
            <a:xfrm rot="-2880000" flipH="1">
              <a:off x="6617467" y="1429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1" name="Google Shape;661;p22"/>
            <p:cNvCxnSpPr/>
            <p:nvPr/>
          </p:nvCxnSpPr>
          <p:spPr>
            <a:xfrm rot="-3000000" flipH="1">
              <a:off x="6520032" y="15272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2" name="Google Shape;662;p22"/>
            <p:cNvCxnSpPr/>
            <p:nvPr/>
          </p:nvCxnSpPr>
          <p:spPr>
            <a:xfrm rot="-3120000" flipH="1">
              <a:off x="6429579" y="16416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3" name="Google Shape;663;p22"/>
            <p:cNvCxnSpPr/>
            <p:nvPr/>
          </p:nvCxnSpPr>
          <p:spPr>
            <a:xfrm rot="-3240000" flipH="1">
              <a:off x="6340532" y="1750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4" name="Google Shape;664;p22"/>
            <p:cNvCxnSpPr/>
            <p:nvPr/>
          </p:nvCxnSpPr>
          <p:spPr>
            <a:xfrm rot="-3420000" flipH="1">
              <a:off x="6261757" y="18601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5" name="Google Shape;665;p22"/>
            <p:cNvCxnSpPr/>
            <p:nvPr/>
          </p:nvCxnSpPr>
          <p:spPr>
            <a:xfrm rot="-3540000" flipH="1">
              <a:off x="6184144" y="19796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6" name="Google Shape;666;p22"/>
            <p:cNvCxnSpPr/>
            <p:nvPr/>
          </p:nvCxnSpPr>
          <p:spPr>
            <a:xfrm rot="-3660000" flipH="1">
              <a:off x="6106531" y="20990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7" name="Google Shape;667;p22"/>
            <p:cNvCxnSpPr/>
            <p:nvPr/>
          </p:nvCxnSpPr>
          <p:spPr>
            <a:xfrm rot="-3780000" flipH="1">
              <a:off x="6043206" y="222255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8" name="Google Shape;668;p22"/>
            <p:cNvCxnSpPr/>
            <p:nvPr/>
          </p:nvCxnSpPr>
          <p:spPr>
            <a:xfrm rot="-3960000" flipH="1">
              <a:off x="5978913" y="234430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69" name="Google Shape;669;p22"/>
            <p:cNvCxnSpPr/>
            <p:nvPr/>
          </p:nvCxnSpPr>
          <p:spPr>
            <a:xfrm rot="-4080000" flipH="1">
              <a:off x="5912438" y="24706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0" name="Google Shape;670;p22"/>
            <p:cNvCxnSpPr/>
            <p:nvPr/>
          </p:nvCxnSpPr>
          <p:spPr>
            <a:xfrm rot="-4200000" flipH="1">
              <a:off x="5858875" y="260092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1" name="Google Shape;671;p22"/>
            <p:cNvCxnSpPr/>
            <p:nvPr/>
          </p:nvCxnSpPr>
          <p:spPr>
            <a:xfrm rot="-4320000" flipH="1">
              <a:off x="5808182" y="273404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2" name="Google Shape;672;p22"/>
            <p:cNvCxnSpPr/>
            <p:nvPr/>
          </p:nvCxnSpPr>
          <p:spPr>
            <a:xfrm rot="-4500000" flipH="1">
              <a:off x="5773263" y="28668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3" name="Google Shape;673;p22"/>
            <p:cNvCxnSpPr/>
            <p:nvPr/>
          </p:nvCxnSpPr>
          <p:spPr>
            <a:xfrm rot="-4620000" flipH="1">
              <a:off x="5735963" y="300206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4" name="Google Shape;674;p22"/>
            <p:cNvCxnSpPr/>
            <p:nvPr/>
          </p:nvCxnSpPr>
          <p:spPr>
            <a:xfrm rot="-4740000" flipH="1">
              <a:off x="5700105" y="31389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5" name="Google Shape;675;p22"/>
            <p:cNvCxnSpPr/>
            <p:nvPr/>
          </p:nvCxnSpPr>
          <p:spPr>
            <a:xfrm rot="-4860000" flipH="1">
              <a:off x="5665939" y="327548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6" name="Google Shape;676;p22"/>
            <p:cNvCxnSpPr/>
            <p:nvPr/>
          </p:nvCxnSpPr>
          <p:spPr>
            <a:xfrm rot="-5040000" flipH="1">
              <a:off x="5644476" y="341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7" name="Google Shape;677;p22"/>
            <p:cNvCxnSpPr/>
            <p:nvPr/>
          </p:nvCxnSpPr>
          <p:spPr>
            <a:xfrm rot="-5160000" flipH="1">
              <a:off x="5626530" y="3554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8" name="Google Shape;678;p22"/>
            <p:cNvCxnSpPr/>
            <p:nvPr/>
          </p:nvCxnSpPr>
          <p:spPr>
            <a:xfrm rot="-5280000" flipH="1">
              <a:off x="5616429" y="36918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79" name="Google Shape;679;p22"/>
            <p:cNvCxnSpPr/>
            <p:nvPr/>
          </p:nvCxnSpPr>
          <p:spPr>
            <a:xfrm rot="-5400000" flipH="1">
              <a:off x="5611319" y="38353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0" name="Google Shape;680;p22"/>
            <p:cNvCxnSpPr/>
            <p:nvPr/>
          </p:nvCxnSpPr>
          <p:spPr>
            <a:xfrm rot="-5580000" flipH="1">
              <a:off x="5608540" y="397572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1" name="Google Shape;681;p22"/>
            <p:cNvCxnSpPr/>
            <p:nvPr/>
          </p:nvCxnSpPr>
          <p:spPr>
            <a:xfrm rot="-5700000" flipH="1">
              <a:off x="5605761" y="41160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2" name="Google Shape;682;p22"/>
            <p:cNvCxnSpPr/>
            <p:nvPr/>
          </p:nvCxnSpPr>
          <p:spPr>
            <a:xfrm rot="-5820000" flipH="1">
              <a:off x="5624195" y="425421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3" name="Google Shape;683;p22"/>
            <p:cNvCxnSpPr/>
            <p:nvPr/>
          </p:nvCxnSpPr>
          <p:spPr>
            <a:xfrm rot="-5940000" flipH="1">
              <a:off x="5642629" y="43923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4" name="Google Shape;684;p22"/>
            <p:cNvCxnSpPr/>
            <p:nvPr/>
          </p:nvCxnSpPr>
          <p:spPr>
            <a:xfrm rot="-6120000" flipH="1">
              <a:off x="5654818" y="45363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5" name="Google Shape;685;p22"/>
            <p:cNvCxnSpPr/>
            <p:nvPr/>
          </p:nvCxnSpPr>
          <p:spPr>
            <a:xfrm rot="-6240000" flipH="1">
              <a:off x="5684446" y="467136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6" name="Google Shape;686;p22"/>
            <p:cNvCxnSpPr/>
            <p:nvPr/>
          </p:nvCxnSpPr>
          <p:spPr>
            <a:xfrm rot="-6360000" flipH="1">
              <a:off x="5714074" y="48087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7" name="Google Shape;687;p22"/>
            <p:cNvCxnSpPr/>
            <p:nvPr/>
          </p:nvCxnSpPr>
          <p:spPr>
            <a:xfrm rot="-6480000" flipH="1">
              <a:off x="5748464" y="49484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8" name="Google Shape;688;p22"/>
            <p:cNvCxnSpPr/>
            <p:nvPr/>
          </p:nvCxnSpPr>
          <p:spPr>
            <a:xfrm rot="-6660000" flipH="1">
              <a:off x="5792091" y="507760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89" name="Google Shape;689;p22"/>
            <p:cNvCxnSpPr/>
            <p:nvPr/>
          </p:nvCxnSpPr>
          <p:spPr>
            <a:xfrm rot="-6780000" flipH="1">
              <a:off x="5847441" y="52112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90" name="Google Shape;690;p22"/>
            <p:cNvCxnSpPr/>
            <p:nvPr/>
          </p:nvCxnSpPr>
          <p:spPr>
            <a:xfrm rot="-6900000" flipH="1">
              <a:off x="5900410" y="53424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691" name="Google Shape;691;p22"/>
            <p:cNvCxnSpPr/>
            <p:nvPr/>
          </p:nvCxnSpPr>
          <p:spPr>
            <a:xfrm rot="-7020000" flipH="1">
              <a:off x="5955760" y="5473693"/>
              <a:ext cx="3394" cy="182880"/>
            </a:xfrm>
            <a:prstGeom prst="straightConnector1">
              <a:avLst/>
            </a:prstGeom>
            <a:noFill/>
            <a:ln w="9525" cap="rnd" cmpd="sng">
              <a:solidFill>
                <a:srgbClr val="FFFFFF">
                  <a:alpha val="29803"/>
                </a:srgbClr>
              </a:solidFill>
              <a:prstDash val="solid"/>
              <a:round/>
              <a:headEnd type="none" w="sm" len="sm"/>
              <a:tailEnd type="none" w="sm" len="sm"/>
            </a:ln>
          </p:spPr>
        </p:cxnSp>
      </p:grpSp>
      <p:pic>
        <p:nvPicPr>
          <p:cNvPr id="692" name="Google Shape;692;p22" descr="Books"/>
          <p:cNvPicPr preferRelativeResize="0"/>
          <p:nvPr/>
        </p:nvPicPr>
        <p:blipFill rotWithShape="1">
          <a:blip r:embed="rId5">
            <a:alphaModFix/>
          </a:blip>
          <a:srcRect/>
          <a:stretch/>
        </p:blipFill>
        <p:spPr>
          <a:xfrm>
            <a:off x="7355001" y="2191639"/>
            <a:ext cx="3686910" cy="36869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3"/>
          <p:cNvSpPr txBox="1">
            <a:spLocks noGrp="1"/>
          </p:cNvSpPr>
          <p:nvPr>
            <p:ph type="title"/>
          </p:nvPr>
        </p:nvSpPr>
        <p:spPr>
          <a:xfrm>
            <a:off x="914400" y="152400"/>
            <a:ext cx="10131300" cy="734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600"/>
              <a:buFont typeface="Calibri"/>
              <a:buNone/>
            </a:pPr>
            <a:r>
              <a:rPr lang="en-US" sz="3700"/>
              <a:t>ATTACK MODEL : ADVERSARIAL LEARNING</a:t>
            </a:r>
            <a:endParaRPr sz="3700"/>
          </a:p>
        </p:txBody>
      </p:sp>
      <p:sp>
        <p:nvSpPr>
          <p:cNvPr id="698" name="Google Shape;698;p23"/>
          <p:cNvSpPr txBox="1">
            <a:spLocks noGrp="1"/>
          </p:cNvSpPr>
          <p:nvPr>
            <p:ph type="body" idx="1"/>
          </p:nvPr>
        </p:nvSpPr>
        <p:spPr>
          <a:xfrm>
            <a:off x="278812" y="1670300"/>
            <a:ext cx="5334000" cy="4835100"/>
          </a:xfrm>
          <a:prstGeom prst="rect">
            <a:avLst/>
          </a:prstGeom>
          <a:noFill/>
          <a:ln>
            <a:noFill/>
          </a:ln>
        </p:spPr>
        <p:txBody>
          <a:bodyPr spcFirstLastPara="1" wrap="square" lIns="91425" tIns="45700" rIns="91425" bIns="45700" anchor="ctr" anchorCtr="0">
            <a:normAutofit fontScale="85000" lnSpcReduction="10000"/>
          </a:bodyPr>
          <a:lstStyle/>
          <a:p>
            <a:pPr marL="457200" lvl="0" indent="-325755" algn="just" rtl="0">
              <a:spcBef>
                <a:spcPts val="0"/>
              </a:spcBef>
              <a:spcAft>
                <a:spcPts val="0"/>
              </a:spcAft>
              <a:buSzPct val="100000"/>
              <a:buChar char="●"/>
            </a:pPr>
            <a:r>
              <a:rPr lang="en-US" dirty="0"/>
              <a:t>Deep learning algorithms for text classification were used to target a vulnerability. </a:t>
            </a:r>
            <a:endParaRPr dirty="0"/>
          </a:p>
          <a:p>
            <a:pPr marL="457200" lvl="0" indent="-325755" algn="just" rtl="0">
              <a:spcBef>
                <a:spcPts val="1000"/>
              </a:spcBef>
              <a:spcAft>
                <a:spcPts val="0"/>
              </a:spcAft>
              <a:buSzPct val="100000"/>
              <a:buChar char="●"/>
            </a:pPr>
            <a:r>
              <a:rPr lang="en-US" dirty="0" err="1"/>
              <a:t>DeepWord</a:t>
            </a:r>
            <a:r>
              <a:rPr lang="en-US" dirty="0"/>
              <a:t>-Bug, a tool that exploits this flaw to generate adversarial text sequences that can deceive deep learning models, was presented. </a:t>
            </a:r>
            <a:endParaRPr dirty="0"/>
          </a:p>
          <a:p>
            <a:pPr marL="457200" lvl="0" indent="-325755" algn="just" rtl="0">
              <a:spcBef>
                <a:spcPts val="1000"/>
              </a:spcBef>
              <a:spcAft>
                <a:spcPts val="0"/>
              </a:spcAft>
              <a:buSzPct val="100000"/>
              <a:buChar char="●"/>
            </a:pPr>
            <a:r>
              <a:rPr lang="en-US" dirty="0"/>
              <a:t>Following are the outcomes:</a:t>
            </a:r>
            <a:endParaRPr dirty="0"/>
          </a:p>
          <a:p>
            <a:pPr marL="742950" lvl="0" indent="-268605" algn="just" rtl="0">
              <a:spcBef>
                <a:spcPts val="1000"/>
              </a:spcBef>
              <a:spcAft>
                <a:spcPts val="0"/>
              </a:spcAft>
              <a:buSzPct val="100000"/>
              <a:buChar char="●"/>
            </a:pPr>
            <a:r>
              <a:rPr lang="en-US" dirty="0"/>
              <a:t>(</a:t>
            </a:r>
            <a:r>
              <a:rPr lang="en-US" dirty="0" err="1"/>
              <a:t>i</a:t>
            </a:r>
            <a:r>
              <a:rPr lang="en-US" dirty="0"/>
              <a:t>) Black-box: </a:t>
            </a:r>
            <a:r>
              <a:rPr lang="en-US" dirty="0" err="1"/>
              <a:t>DeepWordBug</a:t>
            </a:r>
            <a:r>
              <a:rPr lang="en-US" dirty="0"/>
              <a:t> creates adversarial samples in completely black-box style. </a:t>
            </a:r>
            <a:endParaRPr dirty="0"/>
          </a:p>
          <a:p>
            <a:pPr marL="742950" lvl="0" indent="-268605" algn="just" rtl="0">
              <a:spcBef>
                <a:spcPts val="1000"/>
              </a:spcBef>
              <a:spcAft>
                <a:spcPts val="0"/>
              </a:spcAft>
              <a:buSzPct val="100000"/>
              <a:buChar char="●"/>
            </a:pPr>
            <a:r>
              <a:rPr lang="en-US" dirty="0"/>
              <a:t>(ii) Performance: </a:t>
            </a:r>
            <a:r>
              <a:rPr lang="en-US" dirty="0" err="1"/>
              <a:t>DeepWordBug</a:t>
            </a:r>
            <a:r>
              <a:rPr lang="en-US" dirty="0"/>
              <a:t> outperforms baseline approaches on eight NLP datasets using two state-of-the-art deep learning architectures: Word-LSTM and Char-CNN.</a:t>
            </a:r>
            <a:endParaRPr dirty="0"/>
          </a:p>
          <a:p>
            <a:pPr marL="742950" lvl="0" indent="-268605" algn="just" rtl="0">
              <a:spcBef>
                <a:spcPts val="1000"/>
              </a:spcBef>
              <a:spcAft>
                <a:spcPts val="0"/>
              </a:spcAft>
              <a:buSzPct val="100000"/>
              <a:buChar char="●"/>
            </a:pPr>
            <a:r>
              <a:rPr lang="en-US" dirty="0" err="1"/>
              <a:t>DeepWordBug</a:t>
            </a:r>
            <a:r>
              <a:rPr lang="en-US" dirty="0"/>
              <a:t> resulted in  68% in average classification accuracy for a word-level LSTM model and 48% decrease in average for character-level CNN model.</a:t>
            </a:r>
            <a:endParaRPr dirty="0"/>
          </a:p>
          <a:p>
            <a:pPr marL="742950" lvl="0" indent="-268605" algn="just" rtl="0">
              <a:spcBef>
                <a:spcPts val="1000"/>
              </a:spcBef>
              <a:spcAft>
                <a:spcPts val="0"/>
              </a:spcAft>
              <a:buSzPct val="100000"/>
              <a:buChar char="●"/>
            </a:pPr>
            <a:r>
              <a:rPr lang="en-US" dirty="0"/>
              <a:t>It was proved that </a:t>
            </a:r>
            <a:r>
              <a:rPr lang="en-US" dirty="0" err="1"/>
              <a:t>utilising</a:t>
            </a:r>
            <a:r>
              <a:rPr lang="en-US" dirty="0"/>
              <a:t> </a:t>
            </a:r>
            <a:r>
              <a:rPr lang="en-US" dirty="0" err="1"/>
              <a:t>DeepWordBug</a:t>
            </a:r>
            <a:r>
              <a:rPr lang="en-US" dirty="0"/>
              <a:t> samples in training data improves model accuracy on generated adversarial samples from 12 % to around 62%.</a:t>
            </a:r>
            <a:endParaRPr dirty="0"/>
          </a:p>
          <a:p>
            <a:pPr marL="914400" lvl="0" indent="0" algn="just" rtl="0">
              <a:spcBef>
                <a:spcPts val="1000"/>
              </a:spcBef>
              <a:spcAft>
                <a:spcPts val="1000"/>
              </a:spcAft>
              <a:buNone/>
            </a:pPr>
            <a:endParaRPr dirty="0"/>
          </a:p>
        </p:txBody>
      </p:sp>
      <p:pic>
        <p:nvPicPr>
          <p:cNvPr id="699" name="Google Shape;699;p23"/>
          <p:cNvPicPr preferRelativeResize="0"/>
          <p:nvPr/>
        </p:nvPicPr>
        <p:blipFill>
          <a:blip r:embed="rId3">
            <a:alphaModFix/>
          </a:blip>
          <a:stretch>
            <a:fillRect/>
          </a:stretch>
        </p:blipFill>
        <p:spPr>
          <a:xfrm>
            <a:off x="6709294" y="1670300"/>
            <a:ext cx="3873878" cy="3905310"/>
          </a:xfrm>
          <a:prstGeom prst="rect">
            <a:avLst/>
          </a:prstGeom>
          <a:noFill/>
          <a:ln>
            <a:noFill/>
          </a:ln>
        </p:spPr>
      </p:pic>
      <p:sp>
        <p:nvSpPr>
          <p:cNvPr id="700" name="Google Shape;700;p23"/>
          <p:cNvSpPr txBox="1"/>
          <p:nvPr/>
        </p:nvSpPr>
        <p:spPr>
          <a:xfrm>
            <a:off x="83125" y="1039100"/>
            <a:ext cx="5555700" cy="6312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US" sz="2900" u="sng">
                <a:solidFill>
                  <a:schemeClr val="lt1"/>
                </a:solidFill>
                <a:latin typeface="Calibri"/>
                <a:ea typeface="Calibri"/>
                <a:cs typeface="Calibri"/>
                <a:sym typeface="Calibri"/>
              </a:rPr>
              <a:t>Text Classification</a:t>
            </a:r>
            <a:endParaRPr sz="2900" u="sng">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106c38dbe7f_0_20"/>
          <p:cNvSpPr txBox="1">
            <a:spLocks noGrp="1"/>
          </p:cNvSpPr>
          <p:nvPr>
            <p:ph type="title"/>
          </p:nvPr>
        </p:nvSpPr>
        <p:spPr>
          <a:xfrm>
            <a:off x="914400" y="152400"/>
            <a:ext cx="10131300" cy="5388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97297"/>
              <a:buFont typeface="Calibri"/>
              <a:buNone/>
            </a:pPr>
            <a:r>
              <a:rPr lang="en-US" sz="3700"/>
              <a:t>ATTACK MODEL : ADVERSARIAL LEARNING</a:t>
            </a:r>
            <a:endParaRPr sz="3700"/>
          </a:p>
          <a:p>
            <a:pPr marL="0" lvl="0" indent="0" algn="ctr" rtl="0">
              <a:spcBef>
                <a:spcPts val="0"/>
              </a:spcBef>
              <a:spcAft>
                <a:spcPts val="0"/>
              </a:spcAft>
              <a:buClr>
                <a:schemeClr val="lt1"/>
              </a:buClr>
              <a:buSzPct val="159605"/>
              <a:buFont typeface="Calibri"/>
              <a:buNone/>
            </a:pPr>
            <a:r>
              <a:rPr lang="en-US" sz="2255"/>
              <a:t>(contd/-....)</a:t>
            </a:r>
            <a:endParaRPr sz="2255"/>
          </a:p>
        </p:txBody>
      </p:sp>
      <p:sp>
        <p:nvSpPr>
          <p:cNvPr id="707" name="Google Shape;707;g106c38dbe7f_0_20"/>
          <p:cNvSpPr txBox="1">
            <a:spLocks noGrp="1"/>
          </p:cNvSpPr>
          <p:nvPr>
            <p:ph type="body" idx="1"/>
          </p:nvPr>
        </p:nvSpPr>
        <p:spPr>
          <a:xfrm>
            <a:off x="263200" y="1870375"/>
            <a:ext cx="4405800" cy="3906900"/>
          </a:xfrm>
          <a:prstGeom prst="rect">
            <a:avLst/>
          </a:prstGeom>
          <a:noFill/>
          <a:ln>
            <a:noFill/>
          </a:ln>
        </p:spPr>
        <p:txBody>
          <a:bodyPr spcFirstLastPara="1" wrap="square" lIns="91425" tIns="45700" rIns="91425" bIns="45700" anchor="ctr" anchorCtr="0">
            <a:noAutofit/>
          </a:bodyPr>
          <a:lstStyle/>
          <a:p>
            <a:pPr marL="457200" lvl="0" indent="-327660" algn="just" rtl="0">
              <a:lnSpc>
                <a:spcPct val="80000"/>
              </a:lnSpc>
              <a:spcBef>
                <a:spcPts val="0"/>
              </a:spcBef>
              <a:spcAft>
                <a:spcPts val="0"/>
              </a:spcAft>
              <a:buSzPts val="1560"/>
              <a:buAutoNum type="arabicPeriod"/>
            </a:pPr>
            <a:r>
              <a:rPr lang="en-US" sz="1560"/>
              <a:t>As the target model, the TextCNN model was used.</a:t>
            </a:r>
            <a:endParaRPr sz="1560"/>
          </a:p>
          <a:p>
            <a:pPr marL="457200" lvl="0" indent="-327660" algn="just" rtl="0">
              <a:lnSpc>
                <a:spcPct val="80000"/>
              </a:lnSpc>
              <a:spcBef>
                <a:spcPts val="0"/>
              </a:spcBef>
              <a:spcAft>
                <a:spcPts val="0"/>
              </a:spcAft>
              <a:buSzPts val="1560"/>
              <a:buAutoNum type="arabicPeriod"/>
            </a:pPr>
            <a:r>
              <a:rPr lang="en-US" sz="1560"/>
              <a:t>Two popular public benchmark datasets were used in the experiments: </a:t>
            </a:r>
            <a:endParaRPr sz="1560"/>
          </a:p>
          <a:p>
            <a:pPr marL="457200" lvl="0" indent="0" algn="just" rtl="0">
              <a:lnSpc>
                <a:spcPct val="80000"/>
              </a:lnSpc>
              <a:spcBef>
                <a:spcPts val="1000"/>
              </a:spcBef>
              <a:spcAft>
                <a:spcPts val="0"/>
              </a:spcAft>
              <a:buClr>
                <a:schemeClr val="dk1"/>
              </a:buClr>
              <a:buSzPts val="770"/>
              <a:buFont typeface="Arial"/>
              <a:buNone/>
            </a:pPr>
            <a:r>
              <a:rPr lang="en-US" sz="1560"/>
              <a:t>(i) Movie Reviews on Rotten Tomatoes (RT). </a:t>
            </a:r>
            <a:endParaRPr sz="1560"/>
          </a:p>
          <a:p>
            <a:pPr marL="457200" lvl="0" indent="0" algn="just" rtl="0">
              <a:lnSpc>
                <a:spcPct val="80000"/>
              </a:lnSpc>
              <a:spcBef>
                <a:spcPts val="1000"/>
              </a:spcBef>
              <a:spcAft>
                <a:spcPts val="0"/>
              </a:spcAft>
              <a:buClr>
                <a:schemeClr val="dk1"/>
              </a:buClr>
              <a:buSzPts val="770"/>
              <a:buFont typeface="Arial"/>
              <a:buNone/>
            </a:pPr>
            <a:r>
              <a:rPr lang="en-US" sz="1560"/>
              <a:t>(ii) The Internet Movie Database. </a:t>
            </a:r>
            <a:endParaRPr sz="1560"/>
          </a:p>
          <a:p>
            <a:pPr marL="0" lvl="0" indent="0" algn="just" rtl="0">
              <a:lnSpc>
                <a:spcPct val="80000"/>
              </a:lnSpc>
              <a:spcBef>
                <a:spcPts val="1000"/>
              </a:spcBef>
              <a:spcAft>
                <a:spcPts val="0"/>
              </a:spcAft>
              <a:buSzPts val="770"/>
              <a:buNone/>
            </a:pPr>
            <a:endParaRPr sz="460"/>
          </a:p>
          <a:p>
            <a:pPr marL="0" lvl="0" indent="0" algn="just" rtl="0">
              <a:lnSpc>
                <a:spcPct val="80000"/>
              </a:lnSpc>
              <a:spcBef>
                <a:spcPts val="1000"/>
              </a:spcBef>
              <a:spcAft>
                <a:spcPts val="0"/>
              </a:spcAft>
              <a:buSzPts val="770"/>
              <a:buNone/>
            </a:pPr>
            <a:r>
              <a:rPr lang="en-US" sz="1560"/>
              <a:t>3.	Experiments were carried out in two ways:. </a:t>
            </a:r>
            <a:endParaRPr sz="1560"/>
          </a:p>
          <a:p>
            <a:pPr marL="457200" lvl="0" indent="0" algn="just" rtl="0">
              <a:lnSpc>
                <a:spcPct val="80000"/>
              </a:lnSpc>
              <a:spcBef>
                <a:spcPts val="1000"/>
              </a:spcBef>
              <a:spcAft>
                <a:spcPts val="0"/>
              </a:spcAft>
              <a:buSzPts val="770"/>
              <a:buNone/>
            </a:pPr>
            <a:r>
              <a:rPr lang="en-US" sz="1560"/>
              <a:t>(i) Examine the performance of the researcher's model for changing an existing input text into an adversarial one using the prevalent parameters. </a:t>
            </a:r>
            <a:endParaRPr sz="1560"/>
          </a:p>
          <a:p>
            <a:pPr marL="457200" lvl="0" indent="0" algn="just" rtl="0">
              <a:lnSpc>
                <a:spcPct val="80000"/>
              </a:lnSpc>
              <a:spcBef>
                <a:spcPts val="1000"/>
              </a:spcBef>
              <a:spcAft>
                <a:spcPts val="1000"/>
              </a:spcAft>
              <a:buClr>
                <a:schemeClr val="dk1"/>
              </a:buClr>
              <a:buSzPts val="770"/>
              <a:buFont typeface="Arial"/>
              <a:buNone/>
            </a:pPr>
            <a:r>
              <a:rPr lang="en-US" sz="1560"/>
              <a:t>(ii) Strategy for creating unrestricted adversarial texts from start was also reviewed. </a:t>
            </a:r>
            <a:endParaRPr sz="1560"/>
          </a:p>
        </p:txBody>
      </p:sp>
      <p:sp>
        <p:nvSpPr>
          <p:cNvPr id="708" name="Google Shape;708;g106c38dbe7f_0_20"/>
          <p:cNvSpPr txBox="1"/>
          <p:nvPr/>
        </p:nvSpPr>
        <p:spPr>
          <a:xfrm>
            <a:off x="270175" y="1052950"/>
            <a:ext cx="4634400" cy="6927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US" sz="3300" u="sng">
                <a:solidFill>
                  <a:schemeClr val="lt1"/>
                </a:solidFill>
                <a:latin typeface="Calibri"/>
                <a:ea typeface="Calibri"/>
                <a:cs typeface="Calibri"/>
                <a:sym typeface="Calibri"/>
              </a:rPr>
              <a:t>Sentiment Analysis</a:t>
            </a:r>
            <a:endParaRPr sz="3300" u="sng">
              <a:solidFill>
                <a:schemeClr val="lt1"/>
              </a:solidFill>
              <a:latin typeface="Calibri"/>
              <a:ea typeface="Calibri"/>
              <a:cs typeface="Calibri"/>
              <a:sym typeface="Calibri"/>
            </a:endParaRPr>
          </a:p>
        </p:txBody>
      </p:sp>
      <p:pic>
        <p:nvPicPr>
          <p:cNvPr id="709" name="Google Shape;709;g106c38dbe7f_0_20"/>
          <p:cNvPicPr preferRelativeResize="0"/>
          <p:nvPr/>
        </p:nvPicPr>
        <p:blipFill>
          <a:blip r:embed="rId3">
            <a:alphaModFix/>
          </a:blip>
          <a:stretch>
            <a:fillRect/>
          </a:stretch>
        </p:blipFill>
        <p:spPr>
          <a:xfrm>
            <a:off x="4973800" y="892100"/>
            <a:ext cx="4634400" cy="2723847"/>
          </a:xfrm>
          <a:prstGeom prst="rect">
            <a:avLst/>
          </a:prstGeom>
          <a:noFill/>
          <a:ln>
            <a:noFill/>
          </a:ln>
        </p:spPr>
      </p:pic>
      <p:sp>
        <p:nvSpPr>
          <p:cNvPr id="710" name="Google Shape;710;g106c38dbe7f_0_20"/>
          <p:cNvSpPr txBox="1"/>
          <p:nvPr/>
        </p:nvSpPr>
        <p:spPr>
          <a:xfrm>
            <a:off x="9684400" y="1136075"/>
            <a:ext cx="2410500" cy="2201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00000"/>
              </a:lnSpc>
              <a:spcBef>
                <a:spcPts val="1200"/>
              </a:spcBef>
              <a:spcAft>
                <a:spcPts val="0"/>
              </a:spcAft>
              <a:buNone/>
            </a:pPr>
            <a:r>
              <a:rPr lang="en-US" sz="1100">
                <a:solidFill>
                  <a:schemeClr val="lt1"/>
                </a:solidFill>
              </a:rPr>
              <a:t>(a) Given one negative text, traditional methods replace a few words (yellow background) which is still negative for humans, but the model pre-diction changes to positive. </a:t>
            </a:r>
            <a:endParaRPr sz="1100">
              <a:solidFill>
                <a:schemeClr val="lt1"/>
              </a:solidFill>
            </a:endParaRPr>
          </a:p>
          <a:p>
            <a:pPr marL="0" lvl="0" indent="0" algn="just" rtl="0">
              <a:lnSpc>
                <a:spcPct val="100000"/>
              </a:lnSpc>
              <a:spcBef>
                <a:spcPts val="1200"/>
              </a:spcBef>
              <a:spcAft>
                <a:spcPts val="1200"/>
              </a:spcAft>
              <a:buNone/>
            </a:pPr>
            <a:r>
              <a:rPr lang="en-US" sz="1100">
                <a:solidFill>
                  <a:schemeClr val="lt1"/>
                </a:solidFill>
              </a:rPr>
              <a:t>(b) Research method can generate large-scale adversarial texts which are negative for humans, but classified as positive by the ML model.</a:t>
            </a:r>
            <a:endParaRPr sz="1100">
              <a:solidFill>
                <a:schemeClr val="lt1"/>
              </a:solidFill>
              <a:latin typeface="Calibri"/>
              <a:ea typeface="Calibri"/>
              <a:cs typeface="Calibri"/>
              <a:sym typeface="Calibri"/>
            </a:endParaRPr>
          </a:p>
        </p:txBody>
      </p:sp>
      <p:pic>
        <p:nvPicPr>
          <p:cNvPr id="711" name="Google Shape;711;g106c38dbe7f_0_20"/>
          <p:cNvPicPr preferRelativeResize="0"/>
          <p:nvPr/>
        </p:nvPicPr>
        <p:blipFill>
          <a:blip r:embed="rId4">
            <a:alphaModFix/>
          </a:blip>
          <a:stretch>
            <a:fillRect/>
          </a:stretch>
        </p:blipFill>
        <p:spPr>
          <a:xfrm>
            <a:off x="4973800" y="3768875"/>
            <a:ext cx="6719425" cy="1932275"/>
          </a:xfrm>
          <a:prstGeom prst="rect">
            <a:avLst/>
          </a:prstGeom>
          <a:noFill/>
          <a:ln>
            <a:noFill/>
          </a:ln>
        </p:spPr>
      </p:pic>
      <p:sp>
        <p:nvSpPr>
          <p:cNvPr id="712" name="Google Shape;712;g106c38dbe7f_0_20"/>
          <p:cNvSpPr txBox="1"/>
          <p:nvPr/>
        </p:nvSpPr>
        <p:spPr>
          <a:xfrm>
            <a:off x="5721925" y="6206825"/>
            <a:ext cx="798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713" name="Google Shape;713;g106c38dbe7f_0_20"/>
          <p:cNvSpPr txBox="1"/>
          <p:nvPr/>
        </p:nvSpPr>
        <p:spPr>
          <a:xfrm>
            <a:off x="4669000" y="5777349"/>
            <a:ext cx="7024225" cy="88175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r>
              <a:rPr lang="en-US" sz="1100" dirty="0">
                <a:solidFill>
                  <a:schemeClr val="lt1"/>
                </a:solidFill>
              </a:rPr>
              <a:t>After trained, the model can generate large-scale adversarial texts based on sampled latent space vector z and a chosen class c without original texts x.</a:t>
            </a:r>
            <a:endParaRPr sz="1100" dirty="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g106c38dbe7f_0_40"/>
          <p:cNvSpPr txBox="1">
            <a:spLocks noGrp="1"/>
          </p:cNvSpPr>
          <p:nvPr>
            <p:ph type="title"/>
          </p:nvPr>
        </p:nvSpPr>
        <p:spPr>
          <a:xfrm>
            <a:off x="914400" y="304800"/>
            <a:ext cx="10131300" cy="5388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97297"/>
              <a:buFont typeface="Calibri"/>
              <a:buNone/>
            </a:pPr>
            <a:r>
              <a:rPr lang="en-US" sz="3700"/>
              <a:t>ATTACK MODEL : ADVERSARIAL LEARNING</a:t>
            </a:r>
            <a:endParaRPr sz="3700"/>
          </a:p>
          <a:p>
            <a:pPr marL="0" lvl="0" indent="0" algn="ctr" rtl="0">
              <a:spcBef>
                <a:spcPts val="0"/>
              </a:spcBef>
              <a:spcAft>
                <a:spcPts val="0"/>
              </a:spcAft>
              <a:buClr>
                <a:schemeClr val="lt1"/>
              </a:buClr>
              <a:buSzPct val="159605"/>
              <a:buFont typeface="Calibri"/>
              <a:buNone/>
            </a:pPr>
            <a:r>
              <a:rPr lang="en-US" sz="2255"/>
              <a:t>(contd/-....)</a:t>
            </a:r>
            <a:endParaRPr sz="2255"/>
          </a:p>
        </p:txBody>
      </p:sp>
      <p:sp>
        <p:nvSpPr>
          <p:cNvPr id="719" name="Google Shape;719;g106c38dbe7f_0_40"/>
          <p:cNvSpPr txBox="1">
            <a:spLocks noGrp="1"/>
          </p:cNvSpPr>
          <p:nvPr>
            <p:ph type="body" idx="1"/>
          </p:nvPr>
        </p:nvSpPr>
        <p:spPr>
          <a:xfrm>
            <a:off x="193975" y="1773375"/>
            <a:ext cx="4807500" cy="3754500"/>
          </a:xfrm>
          <a:prstGeom prst="rect">
            <a:avLst/>
          </a:prstGeom>
          <a:noFill/>
          <a:ln>
            <a:noFill/>
          </a:ln>
        </p:spPr>
        <p:txBody>
          <a:bodyPr spcFirstLastPara="1" wrap="square" lIns="91425" tIns="45700" rIns="91425" bIns="45700" anchor="ctr" anchorCtr="0">
            <a:noAutofit/>
          </a:bodyPr>
          <a:lstStyle/>
          <a:p>
            <a:pPr marL="228600" lvl="0" indent="-273050" algn="just" rtl="0">
              <a:spcBef>
                <a:spcPts val="1000"/>
              </a:spcBef>
              <a:spcAft>
                <a:spcPts val="0"/>
              </a:spcAft>
              <a:buSzPts val="1600"/>
              <a:buChar char="•"/>
            </a:pPr>
            <a:r>
              <a:rPr lang="en-US" sz="1600"/>
              <a:t>Two novel text crafting techniques were developed:  </a:t>
            </a:r>
            <a:endParaRPr sz="1600"/>
          </a:p>
          <a:p>
            <a:pPr marL="457200" lvl="0" indent="-228600" algn="just" rtl="0">
              <a:spcBef>
                <a:spcPts val="1000"/>
              </a:spcBef>
              <a:spcAft>
                <a:spcPts val="0"/>
              </a:spcAft>
              <a:buNone/>
            </a:pPr>
            <a:r>
              <a:rPr lang="en-US" sz="1600"/>
              <a:t>(i)  To estimate the TF-IDF values. </a:t>
            </a:r>
            <a:endParaRPr sz="1600"/>
          </a:p>
          <a:p>
            <a:pPr marL="457200" lvl="0" indent="-228600" algn="just" rtl="0">
              <a:spcBef>
                <a:spcPts val="1000"/>
              </a:spcBef>
              <a:spcAft>
                <a:spcPts val="0"/>
              </a:spcAft>
              <a:buNone/>
            </a:pPr>
            <a:r>
              <a:rPr lang="en-US" sz="1600"/>
              <a:t>(ii) Add special words to the original emails. </a:t>
            </a:r>
            <a:endParaRPr sz="1600"/>
          </a:p>
          <a:p>
            <a:pPr marL="228600" lvl="0" indent="-273050" algn="just" rtl="0">
              <a:spcBef>
                <a:spcPts val="1000"/>
              </a:spcBef>
              <a:spcAft>
                <a:spcPts val="0"/>
              </a:spcAft>
              <a:buSzPts val="1600"/>
              <a:buChar char="•"/>
            </a:pPr>
            <a:r>
              <a:rPr lang="en-US" sz="1600"/>
              <a:t>Enron-Spam dataset provided 17,171 spam emails and 16,545 regular emails. </a:t>
            </a:r>
            <a:endParaRPr sz="1600"/>
          </a:p>
          <a:p>
            <a:pPr marL="228600" lvl="0" indent="-273050" algn="just" rtl="0">
              <a:spcBef>
                <a:spcPts val="1000"/>
              </a:spcBef>
              <a:spcAft>
                <a:spcPts val="0"/>
              </a:spcAft>
              <a:buSzPts val="1600"/>
              <a:buChar char="•"/>
            </a:pPr>
            <a:r>
              <a:rPr lang="en-US" sz="1600"/>
              <a:t>PGD was run on SVM, KNN, Decision Tree and Logistic Regression to perturb randomly selected spam emails in both white-box and black-box attack scenarios.</a:t>
            </a:r>
            <a:endParaRPr sz="1600"/>
          </a:p>
          <a:p>
            <a:pPr marL="228600" lvl="0" indent="-273050" algn="just" rtl="0">
              <a:spcBef>
                <a:spcPts val="1000"/>
              </a:spcBef>
              <a:spcAft>
                <a:spcPts val="1000"/>
              </a:spcAft>
              <a:buSzPts val="1600"/>
              <a:buChar char="•"/>
            </a:pPr>
            <a:r>
              <a:rPr lang="en-US" sz="1600"/>
              <a:t>Second method of adding special words was more effective in terms of the attack success rate against all the three classifiers.</a:t>
            </a:r>
            <a:endParaRPr sz="1600"/>
          </a:p>
        </p:txBody>
      </p:sp>
      <p:sp>
        <p:nvSpPr>
          <p:cNvPr id="720" name="Google Shape;720;g106c38dbe7f_0_40"/>
          <p:cNvSpPr txBox="1"/>
          <p:nvPr/>
        </p:nvSpPr>
        <p:spPr>
          <a:xfrm>
            <a:off x="270175" y="976750"/>
            <a:ext cx="4634400" cy="7080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US" sz="3400" u="sng">
                <a:solidFill>
                  <a:schemeClr val="lt1"/>
                </a:solidFill>
                <a:latin typeface="Calibri"/>
                <a:ea typeface="Calibri"/>
                <a:cs typeface="Calibri"/>
                <a:sym typeface="Calibri"/>
              </a:rPr>
              <a:t>Spam Detection</a:t>
            </a:r>
            <a:endParaRPr sz="3400" u="sng">
              <a:solidFill>
                <a:schemeClr val="lt1"/>
              </a:solidFill>
              <a:latin typeface="Calibri"/>
              <a:ea typeface="Calibri"/>
              <a:cs typeface="Calibri"/>
              <a:sym typeface="Calibri"/>
            </a:endParaRPr>
          </a:p>
        </p:txBody>
      </p:sp>
      <p:sp>
        <p:nvSpPr>
          <p:cNvPr id="721" name="Google Shape;721;g106c38dbe7f_0_40"/>
          <p:cNvSpPr txBox="1"/>
          <p:nvPr/>
        </p:nvSpPr>
        <p:spPr>
          <a:xfrm>
            <a:off x="5721925" y="6206825"/>
            <a:ext cx="798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722" name="Google Shape;722;g106c38dbe7f_0_40"/>
          <p:cNvPicPr preferRelativeResize="0"/>
          <p:nvPr/>
        </p:nvPicPr>
        <p:blipFill>
          <a:blip r:embed="rId3">
            <a:alphaModFix/>
          </a:blip>
          <a:stretch>
            <a:fillRect/>
          </a:stretch>
        </p:blipFill>
        <p:spPr>
          <a:xfrm>
            <a:off x="5079750" y="2025975"/>
            <a:ext cx="6958674" cy="2310501"/>
          </a:xfrm>
          <a:prstGeom prst="rect">
            <a:avLst/>
          </a:prstGeom>
          <a:noFill/>
          <a:ln>
            <a:noFill/>
          </a:ln>
        </p:spPr>
      </p:pic>
      <p:sp>
        <p:nvSpPr>
          <p:cNvPr id="723" name="Google Shape;723;g106c38dbe7f_0_40"/>
          <p:cNvSpPr txBox="1"/>
          <p:nvPr/>
        </p:nvSpPr>
        <p:spPr>
          <a:xfrm>
            <a:off x="6276100" y="4419600"/>
            <a:ext cx="4634400" cy="61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r>
              <a:rPr lang="en-US" sz="1300">
                <a:solidFill>
                  <a:schemeClr val="lt1"/>
                </a:solidFill>
              </a:rPr>
              <a:t>Workflow of Generating Adversarial Perturbations, Crafting Adversarial Emails, and Conducting Attacks</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1057ebf10f1_0_0"/>
          <p:cNvSpPr txBox="1">
            <a:spLocks noGrp="1"/>
          </p:cNvSpPr>
          <p:nvPr>
            <p:ph type="title"/>
          </p:nvPr>
        </p:nvSpPr>
        <p:spPr>
          <a:xfrm>
            <a:off x="914400" y="152400"/>
            <a:ext cx="10131300" cy="5388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97297"/>
              <a:buFont typeface="Calibri"/>
              <a:buNone/>
            </a:pPr>
            <a:r>
              <a:rPr lang="en-US" sz="3700"/>
              <a:t>ATTACK MODEL : ADVERSARIAL LEARNING</a:t>
            </a:r>
            <a:endParaRPr sz="3700"/>
          </a:p>
          <a:p>
            <a:pPr marL="0" lvl="0" indent="0" algn="ctr" rtl="0">
              <a:spcBef>
                <a:spcPts val="0"/>
              </a:spcBef>
              <a:spcAft>
                <a:spcPts val="0"/>
              </a:spcAft>
              <a:buClr>
                <a:schemeClr val="lt1"/>
              </a:buClr>
              <a:buSzPct val="159605"/>
              <a:buFont typeface="Calibri"/>
              <a:buNone/>
            </a:pPr>
            <a:r>
              <a:rPr lang="en-US" sz="2255"/>
              <a:t>(contd/-....)</a:t>
            </a:r>
            <a:endParaRPr sz="2255"/>
          </a:p>
        </p:txBody>
      </p:sp>
      <p:sp>
        <p:nvSpPr>
          <p:cNvPr id="729" name="Google Shape;729;g1057ebf10f1_0_0"/>
          <p:cNvSpPr txBox="1">
            <a:spLocks noGrp="1"/>
          </p:cNvSpPr>
          <p:nvPr>
            <p:ph type="body" idx="1"/>
          </p:nvPr>
        </p:nvSpPr>
        <p:spPr>
          <a:xfrm>
            <a:off x="415625" y="1620975"/>
            <a:ext cx="3921000" cy="4807800"/>
          </a:xfrm>
          <a:prstGeom prst="rect">
            <a:avLst/>
          </a:prstGeom>
          <a:noFill/>
          <a:ln>
            <a:noFill/>
          </a:ln>
        </p:spPr>
        <p:txBody>
          <a:bodyPr spcFirstLastPara="1" wrap="square" lIns="91425" tIns="45700" rIns="91425" bIns="45700" anchor="ctr" anchorCtr="0">
            <a:noAutofit/>
          </a:bodyPr>
          <a:lstStyle/>
          <a:p>
            <a:pPr marL="457200" lvl="0" indent="-336550" algn="just" rtl="0">
              <a:spcBef>
                <a:spcPts val="1000"/>
              </a:spcBef>
              <a:spcAft>
                <a:spcPts val="0"/>
              </a:spcAft>
              <a:buSzPts val="1700"/>
              <a:buChar char="•"/>
            </a:pPr>
            <a:r>
              <a:rPr lang="en-US" sz="1700"/>
              <a:t>Tesseract was chosen for the experiment. </a:t>
            </a:r>
            <a:endParaRPr sz="1700"/>
          </a:p>
          <a:p>
            <a:pPr marL="457200" lvl="0" indent="-336550" algn="just" rtl="0">
              <a:spcBef>
                <a:spcPts val="1000"/>
              </a:spcBef>
              <a:spcAft>
                <a:spcPts val="0"/>
              </a:spcAft>
              <a:buSzPts val="1700"/>
              <a:buChar char="•"/>
            </a:pPr>
            <a:r>
              <a:rPr lang="en-US" sz="1700"/>
              <a:t>By causing the OCR model to misrecognize a few key words. </a:t>
            </a:r>
            <a:endParaRPr sz="1700"/>
          </a:p>
          <a:p>
            <a:pPr marL="457200" lvl="0" indent="-336550" algn="just" rtl="0">
              <a:spcBef>
                <a:spcPts val="1000"/>
              </a:spcBef>
              <a:spcAft>
                <a:spcPts val="0"/>
              </a:spcAft>
              <a:buSzPts val="1700"/>
              <a:buChar char="•"/>
            </a:pPr>
            <a:r>
              <a:rPr lang="en-US" sz="1700"/>
              <a:t>Researchers used papers from the publicly available corpus of Hillary Clinton's emails. Following strategies were employed: </a:t>
            </a:r>
            <a:endParaRPr sz="1700"/>
          </a:p>
          <a:p>
            <a:pPr marL="457200" lvl="0" indent="0" algn="just" rtl="0">
              <a:spcBef>
                <a:spcPts val="1000"/>
              </a:spcBef>
              <a:spcAft>
                <a:spcPts val="0"/>
              </a:spcAft>
              <a:buClr>
                <a:schemeClr val="dk1"/>
              </a:buClr>
              <a:buSzPts val="1100"/>
              <a:buFont typeface="Arial"/>
              <a:buNone/>
            </a:pPr>
            <a:r>
              <a:rPr lang="en-US" sz="1700"/>
              <a:t>(i) Changing crucial data in text.</a:t>
            </a:r>
            <a:endParaRPr sz="1700"/>
          </a:p>
          <a:p>
            <a:pPr marL="457200" lvl="0" indent="0" algn="just" rtl="0">
              <a:spcBef>
                <a:spcPts val="1000"/>
              </a:spcBef>
              <a:spcAft>
                <a:spcPts val="0"/>
              </a:spcAft>
              <a:buSzPts val="1100"/>
              <a:buNone/>
            </a:pPr>
            <a:r>
              <a:rPr lang="en-US" sz="1700"/>
              <a:t>(ii) Modification of text's semantic meaning.</a:t>
            </a:r>
            <a:endParaRPr sz="1700"/>
          </a:p>
          <a:p>
            <a:pPr marL="457200" lvl="0" indent="0" algn="just" rtl="0">
              <a:spcBef>
                <a:spcPts val="1000"/>
              </a:spcBef>
              <a:spcAft>
                <a:spcPts val="1000"/>
              </a:spcAft>
              <a:buClr>
                <a:schemeClr val="dk1"/>
              </a:buClr>
              <a:buSzPts val="1100"/>
              <a:buFont typeface="Arial"/>
              <a:buNone/>
            </a:pPr>
            <a:r>
              <a:rPr lang="en-US" sz="1700"/>
              <a:t>(iii) The attack has a major impact on NLP applications that use OCR as a preprocessing step.</a:t>
            </a:r>
            <a:endParaRPr sz="1700"/>
          </a:p>
        </p:txBody>
      </p:sp>
      <p:sp>
        <p:nvSpPr>
          <p:cNvPr id="730" name="Google Shape;730;g1057ebf10f1_0_0"/>
          <p:cNvSpPr txBox="1"/>
          <p:nvPr/>
        </p:nvSpPr>
        <p:spPr>
          <a:xfrm>
            <a:off x="3054950" y="840488"/>
            <a:ext cx="5382600" cy="6312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US" sz="2900" u="sng">
                <a:solidFill>
                  <a:schemeClr val="lt1"/>
                </a:solidFill>
                <a:latin typeface="Calibri"/>
                <a:ea typeface="Calibri"/>
                <a:cs typeface="Calibri"/>
                <a:sym typeface="Calibri"/>
              </a:rPr>
              <a:t>Optical Character Recognition</a:t>
            </a:r>
            <a:endParaRPr sz="2900" u="sng">
              <a:solidFill>
                <a:schemeClr val="lt1"/>
              </a:solidFill>
              <a:latin typeface="Calibri"/>
              <a:ea typeface="Calibri"/>
              <a:cs typeface="Calibri"/>
              <a:sym typeface="Calibri"/>
            </a:endParaRPr>
          </a:p>
        </p:txBody>
      </p:sp>
      <p:sp>
        <p:nvSpPr>
          <p:cNvPr id="731" name="Google Shape;731;g1057ebf10f1_0_0"/>
          <p:cNvSpPr txBox="1"/>
          <p:nvPr/>
        </p:nvSpPr>
        <p:spPr>
          <a:xfrm>
            <a:off x="5721925" y="6206825"/>
            <a:ext cx="798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732" name="Google Shape;732;g1057ebf10f1_0_0"/>
          <p:cNvSpPr txBox="1"/>
          <p:nvPr/>
        </p:nvSpPr>
        <p:spPr>
          <a:xfrm>
            <a:off x="4973775" y="1668600"/>
            <a:ext cx="7038000" cy="5113200"/>
          </a:xfrm>
          <a:prstGeom prst="rect">
            <a:avLst/>
          </a:prstGeom>
          <a:solidFill>
            <a:srgbClr val="4A86E8"/>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solidFill>
                  <a:schemeClr val="lt1"/>
                </a:solidFill>
              </a:rPr>
              <a:t>Algorithm 1 Generating target text for NLP classifier:</a:t>
            </a:r>
            <a:endParaRPr>
              <a:solidFill>
                <a:schemeClr val="lt1"/>
              </a:solidFill>
            </a:endParaRPr>
          </a:p>
          <a:p>
            <a:pPr marL="0" lvl="0" indent="0" algn="l" rtl="0">
              <a:lnSpc>
                <a:spcPct val="115000"/>
              </a:lnSpc>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r>
              <a:rPr lang="en-US" sz="1200">
                <a:solidFill>
                  <a:schemeClr val="lt1"/>
                </a:solidFill>
              </a:rPr>
              <a:t>1:  </a:t>
            </a:r>
            <a:r>
              <a:rPr lang="en-US" sz="1200" b="1" u="sng">
                <a:solidFill>
                  <a:schemeClr val="lt1"/>
                </a:solidFill>
              </a:rPr>
              <a:t>Input</a:t>
            </a:r>
            <a:r>
              <a:rPr lang="en-US" sz="1200">
                <a:solidFill>
                  <a:schemeClr val="lt1"/>
                </a:solidFill>
              </a:rPr>
              <a:t>: NLP classifier h, victim text t, vocabulary V, edit-distance threshold τ, model failure criterion </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2:  </a:t>
            </a:r>
            <a:r>
              <a:rPr lang="en-US" sz="1200" b="1" u="sng">
                <a:solidFill>
                  <a:schemeClr val="lt1"/>
                </a:solidFill>
              </a:rPr>
              <a:t>Output</a:t>
            </a:r>
            <a:r>
              <a:rPr lang="en-US" sz="1200">
                <a:solidFill>
                  <a:schemeClr val="lt1"/>
                </a:solidFill>
              </a:rPr>
              <a:t>: Modified target text t⋆ or failure ⊥</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3:  R←0/  ◃set of word replacements </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4:  </a:t>
            </a:r>
            <a:r>
              <a:rPr lang="en-US" sz="1200" b="1">
                <a:solidFill>
                  <a:schemeClr val="lt1"/>
                </a:solidFill>
              </a:rPr>
              <a:t>for </a:t>
            </a:r>
            <a:r>
              <a:rPr lang="en-US" sz="1200">
                <a:solidFill>
                  <a:schemeClr val="lt1"/>
                </a:solidFill>
              </a:rPr>
              <a:t>each word w in x </a:t>
            </a:r>
            <a:r>
              <a:rPr lang="en-US" sz="1200" b="1">
                <a:solidFill>
                  <a:schemeClr val="lt1"/>
                </a:solidFill>
              </a:rPr>
              <a:t>do</a:t>
            </a:r>
            <a:endParaRPr sz="1200" b="1">
              <a:solidFill>
                <a:schemeClr val="lt1"/>
              </a:solidFill>
            </a:endParaRPr>
          </a:p>
          <a:p>
            <a:pPr marL="0" lvl="0" indent="0" algn="l" rtl="0">
              <a:lnSpc>
                <a:spcPct val="115000"/>
              </a:lnSpc>
              <a:spcBef>
                <a:spcPts val="0"/>
              </a:spcBef>
              <a:spcAft>
                <a:spcPts val="0"/>
              </a:spcAft>
              <a:buNone/>
            </a:pPr>
            <a:r>
              <a:rPr lang="en-US" sz="1200">
                <a:solidFill>
                  <a:schemeClr val="lt1"/>
                </a:solidFill>
              </a:rPr>
              <a:t>5:    W ←{w′|w′ ∈V,edit-distance(w,w′)≤τ} </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6:    T ←{t′|t with w replaced by w′,w′ ∈W} </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7:    ∆ ← {δ|δ = h(t′)−h(t),t′ ∈ T}</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8:        </a:t>
            </a:r>
            <a:r>
              <a:rPr lang="en-US" sz="1200" b="1">
                <a:solidFill>
                  <a:schemeClr val="lt1"/>
                </a:solidFill>
              </a:rPr>
              <a:t>if </a:t>
            </a:r>
            <a:r>
              <a:rPr lang="en-US" sz="1200">
                <a:solidFill>
                  <a:schemeClr val="lt1"/>
                </a:solidFill>
              </a:rPr>
              <a:t>min ∆ &lt; 0 then</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9:        w′ ← word replaced in argmin t ∆ δ ←min∆</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10:      R ← R ∪ {(w,w′,δ)}</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11:      </a:t>
            </a:r>
            <a:r>
              <a:rPr lang="en-US" sz="1200" b="1">
                <a:solidFill>
                  <a:schemeClr val="lt1"/>
                </a:solidFill>
              </a:rPr>
              <a:t>end if </a:t>
            </a:r>
            <a:endParaRPr sz="1200" b="1">
              <a:solidFill>
                <a:schemeClr val="lt1"/>
              </a:solidFill>
            </a:endParaRPr>
          </a:p>
          <a:p>
            <a:pPr marL="0" lvl="0" indent="0" algn="l" rtl="0">
              <a:lnSpc>
                <a:spcPct val="115000"/>
              </a:lnSpc>
              <a:spcBef>
                <a:spcPts val="0"/>
              </a:spcBef>
              <a:spcAft>
                <a:spcPts val="0"/>
              </a:spcAft>
              <a:buNone/>
            </a:pPr>
            <a:r>
              <a:rPr lang="en-US" sz="1200">
                <a:solidFill>
                  <a:schemeClr val="lt1"/>
                </a:solidFill>
              </a:rPr>
              <a:t>12:  </a:t>
            </a:r>
            <a:r>
              <a:rPr lang="en-US" sz="1200" b="1">
                <a:solidFill>
                  <a:schemeClr val="lt1"/>
                </a:solidFill>
              </a:rPr>
              <a:t>end for</a:t>
            </a:r>
            <a:endParaRPr sz="1200" b="1">
              <a:solidFill>
                <a:schemeClr val="lt1"/>
              </a:solidFill>
            </a:endParaRPr>
          </a:p>
          <a:p>
            <a:pPr marL="0" lvl="0" indent="0" algn="l" rtl="0">
              <a:lnSpc>
                <a:spcPct val="115000"/>
              </a:lnSpc>
              <a:spcBef>
                <a:spcPts val="0"/>
              </a:spcBef>
              <a:spcAft>
                <a:spcPts val="0"/>
              </a:spcAft>
              <a:buNone/>
            </a:pPr>
            <a:r>
              <a:rPr lang="en-US" sz="1200">
                <a:solidFill>
                  <a:schemeClr val="lt1"/>
                </a:solidFill>
              </a:rPr>
              <a:t>13:  Sort R by absolute value of δ in descending order.</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14:   t⋆←t</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15:  </a:t>
            </a:r>
            <a:r>
              <a:rPr lang="en-US" sz="1200" b="1">
                <a:solidFill>
                  <a:schemeClr val="lt1"/>
                </a:solidFill>
              </a:rPr>
              <a:t>for</a:t>
            </a:r>
            <a:r>
              <a:rPr lang="en-US" sz="1200">
                <a:solidFill>
                  <a:schemeClr val="lt1"/>
                </a:solidFill>
              </a:rPr>
              <a:t> (w,w′,δ)∈ R </a:t>
            </a:r>
            <a:r>
              <a:rPr lang="en-US" sz="1200" b="1">
                <a:solidFill>
                  <a:schemeClr val="lt1"/>
                </a:solidFill>
              </a:rPr>
              <a:t>do</a:t>
            </a:r>
            <a:endParaRPr sz="1200" b="1">
              <a:solidFill>
                <a:schemeClr val="lt1"/>
              </a:solidFill>
            </a:endParaRPr>
          </a:p>
          <a:p>
            <a:pPr marL="0" lvl="0" indent="0" algn="l" rtl="0">
              <a:lnSpc>
                <a:spcPct val="115000"/>
              </a:lnSpc>
              <a:spcBef>
                <a:spcPts val="0"/>
              </a:spcBef>
              <a:spcAft>
                <a:spcPts val="0"/>
              </a:spcAft>
              <a:buNone/>
            </a:pPr>
            <a:r>
              <a:rPr lang="en-US" sz="1200">
                <a:solidFill>
                  <a:schemeClr val="lt1"/>
                </a:solidFill>
              </a:rPr>
              <a:t>16:  </a:t>
            </a:r>
            <a:r>
              <a:rPr lang="en-US" sz="1200" b="1">
                <a:solidFill>
                  <a:schemeClr val="lt1"/>
                </a:solidFill>
              </a:rPr>
              <a:t>Replace </a:t>
            </a:r>
            <a:r>
              <a:rPr lang="en-US" sz="1200">
                <a:solidFill>
                  <a:schemeClr val="lt1"/>
                </a:solidFill>
              </a:rPr>
              <a:t>w in t⋆ with w′</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17:    </a:t>
            </a:r>
            <a:r>
              <a:rPr lang="en-US" sz="1200" b="1">
                <a:solidFill>
                  <a:schemeClr val="lt1"/>
                </a:solidFill>
              </a:rPr>
              <a:t>  if</a:t>
            </a:r>
            <a:r>
              <a:rPr lang="en-US" sz="1200">
                <a:solidFill>
                  <a:schemeClr val="lt1"/>
                </a:solidFill>
              </a:rPr>
              <a:t> h(t⋆) meets model failure criterion then</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18.         </a:t>
            </a:r>
            <a:r>
              <a:rPr lang="en-US" sz="1200" b="1">
                <a:solidFill>
                  <a:schemeClr val="lt1"/>
                </a:solidFill>
              </a:rPr>
              <a:t>return</a:t>
            </a:r>
            <a:r>
              <a:rPr lang="en-US" sz="1200">
                <a:solidFill>
                  <a:schemeClr val="lt1"/>
                </a:solidFill>
              </a:rPr>
              <a:t> t⋆ </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19:     </a:t>
            </a:r>
            <a:r>
              <a:rPr lang="en-US" sz="1200" b="1">
                <a:solidFill>
                  <a:schemeClr val="lt1"/>
                </a:solidFill>
              </a:rPr>
              <a:t> end if</a:t>
            </a:r>
            <a:endParaRPr sz="1200" b="1">
              <a:solidFill>
                <a:schemeClr val="lt1"/>
              </a:solidFill>
            </a:endParaRPr>
          </a:p>
          <a:p>
            <a:pPr marL="0" lvl="0" indent="0" algn="l" rtl="0">
              <a:lnSpc>
                <a:spcPct val="115000"/>
              </a:lnSpc>
              <a:spcBef>
                <a:spcPts val="0"/>
              </a:spcBef>
              <a:spcAft>
                <a:spcPts val="0"/>
              </a:spcAft>
              <a:buNone/>
            </a:pPr>
            <a:r>
              <a:rPr lang="en-US" sz="1200">
                <a:solidFill>
                  <a:schemeClr val="lt1"/>
                </a:solidFill>
              </a:rPr>
              <a:t>20:    </a:t>
            </a:r>
            <a:r>
              <a:rPr lang="en-US" sz="1200" b="1">
                <a:solidFill>
                  <a:schemeClr val="lt1"/>
                </a:solidFill>
              </a:rPr>
              <a:t>end for</a:t>
            </a:r>
            <a:r>
              <a:rPr lang="en-US" sz="1200">
                <a:solidFill>
                  <a:schemeClr val="lt1"/>
                </a:solidFill>
              </a:rPr>
              <a:t> </a:t>
            </a:r>
            <a:endParaRPr sz="1200">
              <a:solidFill>
                <a:schemeClr val="lt1"/>
              </a:solidFill>
            </a:endParaRPr>
          </a:p>
          <a:p>
            <a:pPr marL="0" lvl="0" indent="0" algn="l" rtl="0">
              <a:lnSpc>
                <a:spcPct val="115000"/>
              </a:lnSpc>
              <a:spcBef>
                <a:spcPts val="0"/>
              </a:spcBef>
              <a:spcAft>
                <a:spcPts val="0"/>
              </a:spcAft>
              <a:buNone/>
            </a:pPr>
            <a:r>
              <a:rPr lang="en-US" sz="1200">
                <a:solidFill>
                  <a:schemeClr val="lt1"/>
                </a:solidFill>
              </a:rPr>
              <a:t>21:</a:t>
            </a:r>
            <a:r>
              <a:rPr lang="en-US" sz="1200" b="1">
                <a:solidFill>
                  <a:schemeClr val="lt1"/>
                </a:solidFill>
              </a:rPr>
              <a:t> return</a:t>
            </a:r>
            <a:r>
              <a:rPr lang="en-US" sz="1200">
                <a:solidFill>
                  <a:schemeClr val="lt1"/>
                </a:solidFill>
              </a:rPr>
              <a:t>⊥</a:t>
            </a:r>
            <a:endParaRPr sz="12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g1057ebf10f1_0_19"/>
          <p:cNvSpPr txBox="1">
            <a:spLocks noGrp="1"/>
          </p:cNvSpPr>
          <p:nvPr>
            <p:ph type="title"/>
          </p:nvPr>
        </p:nvSpPr>
        <p:spPr>
          <a:xfrm>
            <a:off x="914400" y="152400"/>
            <a:ext cx="10131300" cy="5388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97297"/>
              <a:buFont typeface="Calibri"/>
              <a:buNone/>
            </a:pPr>
            <a:r>
              <a:rPr lang="en-US" sz="3700"/>
              <a:t>ATTACK MODEL : ADVERSARIAL LEARNING</a:t>
            </a:r>
            <a:endParaRPr sz="3700"/>
          </a:p>
          <a:p>
            <a:pPr marL="0" lvl="0" indent="0" algn="ctr" rtl="0">
              <a:spcBef>
                <a:spcPts val="0"/>
              </a:spcBef>
              <a:spcAft>
                <a:spcPts val="0"/>
              </a:spcAft>
              <a:buClr>
                <a:schemeClr val="lt1"/>
              </a:buClr>
              <a:buSzPct val="159605"/>
              <a:buFont typeface="Calibri"/>
              <a:buNone/>
            </a:pPr>
            <a:endParaRPr sz="2255"/>
          </a:p>
        </p:txBody>
      </p:sp>
      <p:sp>
        <p:nvSpPr>
          <p:cNvPr id="738" name="Google Shape;738;g1057ebf10f1_0_19"/>
          <p:cNvSpPr txBox="1">
            <a:spLocks noGrp="1"/>
          </p:cNvSpPr>
          <p:nvPr>
            <p:ph type="body" idx="1"/>
          </p:nvPr>
        </p:nvSpPr>
        <p:spPr>
          <a:xfrm>
            <a:off x="3297375" y="1392375"/>
            <a:ext cx="4599600" cy="858900"/>
          </a:xfrm>
          <a:prstGeom prst="rect">
            <a:avLst/>
          </a:prstGeom>
          <a:noFill/>
          <a:ln>
            <a:noFill/>
          </a:ln>
        </p:spPr>
        <p:txBody>
          <a:bodyPr spcFirstLastPara="1" wrap="square" lIns="91425" tIns="45700" rIns="91425" bIns="45700" anchor="ctr" anchorCtr="0">
            <a:noAutofit/>
          </a:bodyPr>
          <a:lstStyle/>
          <a:p>
            <a:pPr marL="57150" lvl="0" indent="25400" algn="l" rtl="0">
              <a:lnSpc>
                <a:spcPct val="115000"/>
              </a:lnSpc>
              <a:spcBef>
                <a:spcPts val="1200"/>
              </a:spcBef>
              <a:spcAft>
                <a:spcPts val="0"/>
              </a:spcAft>
              <a:buClr>
                <a:schemeClr val="lt1"/>
              </a:buClr>
              <a:buSzPts val="1400"/>
              <a:buChar char="•"/>
            </a:pPr>
            <a:r>
              <a:rPr lang="en-US" sz="1400" b="1"/>
              <a:t>Generating adversarial text for NLP models</a:t>
            </a:r>
            <a:r>
              <a:rPr lang="en-US" sz="1400"/>
              <a:t>.</a:t>
            </a:r>
            <a:endParaRPr sz="1400"/>
          </a:p>
          <a:p>
            <a:pPr marL="57150" lvl="0" indent="25400" algn="l" rtl="0">
              <a:spcBef>
                <a:spcPts val="0"/>
              </a:spcBef>
              <a:spcAft>
                <a:spcPts val="0"/>
              </a:spcAft>
              <a:buClr>
                <a:schemeClr val="lt1"/>
              </a:buClr>
              <a:buSzPts val="1400"/>
              <a:buChar char="•"/>
            </a:pPr>
            <a:r>
              <a:rPr lang="en-US" sz="1400" b="1"/>
              <a:t>Generating adversarial text images</a:t>
            </a:r>
            <a:r>
              <a:rPr lang="en-US" sz="1400"/>
              <a:t>.</a:t>
            </a:r>
            <a:endParaRPr sz="1400"/>
          </a:p>
          <a:p>
            <a:pPr marL="57150" lvl="0" indent="25400" algn="l" rtl="0">
              <a:spcBef>
                <a:spcPts val="0"/>
              </a:spcBef>
              <a:spcAft>
                <a:spcPts val="0"/>
              </a:spcAft>
              <a:buClr>
                <a:schemeClr val="lt1"/>
              </a:buClr>
              <a:buSzPts val="1400"/>
              <a:buFont typeface="Calibri"/>
              <a:buChar char="•"/>
            </a:pPr>
            <a:r>
              <a:rPr lang="en-US" sz="1400" b="1"/>
              <a:t>Data poisoning attacks</a:t>
            </a:r>
            <a:endParaRPr sz="1400"/>
          </a:p>
        </p:txBody>
      </p:sp>
      <p:sp>
        <p:nvSpPr>
          <p:cNvPr id="739" name="Google Shape;739;g1057ebf10f1_0_19"/>
          <p:cNvSpPr txBox="1"/>
          <p:nvPr/>
        </p:nvSpPr>
        <p:spPr>
          <a:xfrm>
            <a:off x="3054950" y="840500"/>
            <a:ext cx="6477000" cy="6312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US" sz="2900" u="sng">
                <a:solidFill>
                  <a:schemeClr val="lt1"/>
                </a:solidFill>
                <a:latin typeface="Calibri"/>
                <a:ea typeface="Calibri"/>
                <a:cs typeface="Calibri"/>
                <a:sym typeface="Calibri"/>
              </a:rPr>
              <a:t>Optical Character Recognition </a:t>
            </a:r>
            <a:r>
              <a:rPr lang="en-US" sz="1855">
                <a:solidFill>
                  <a:schemeClr val="lt1"/>
                </a:solidFill>
                <a:latin typeface="Calibri"/>
                <a:ea typeface="Calibri"/>
                <a:cs typeface="Calibri"/>
                <a:sym typeface="Calibri"/>
              </a:rPr>
              <a:t>(contd/-....)</a:t>
            </a:r>
            <a:endParaRPr sz="2500" u="sng">
              <a:solidFill>
                <a:schemeClr val="lt1"/>
              </a:solidFill>
              <a:latin typeface="Calibri"/>
              <a:ea typeface="Calibri"/>
              <a:cs typeface="Calibri"/>
              <a:sym typeface="Calibri"/>
            </a:endParaRPr>
          </a:p>
        </p:txBody>
      </p:sp>
      <p:sp>
        <p:nvSpPr>
          <p:cNvPr id="740" name="Google Shape;740;g1057ebf10f1_0_19"/>
          <p:cNvSpPr txBox="1"/>
          <p:nvPr/>
        </p:nvSpPr>
        <p:spPr>
          <a:xfrm>
            <a:off x="5721925" y="6206825"/>
            <a:ext cx="798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741" name="Google Shape;741;g1057ebf10f1_0_19"/>
          <p:cNvPicPr preferRelativeResize="0"/>
          <p:nvPr/>
        </p:nvPicPr>
        <p:blipFill>
          <a:blip r:embed="rId3">
            <a:alphaModFix/>
          </a:blip>
          <a:stretch>
            <a:fillRect/>
          </a:stretch>
        </p:blipFill>
        <p:spPr>
          <a:xfrm>
            <a:off x="1524000" y="2251275"/>
            <a:ext cx="9004876" cy="3650750"/>
          </a:xfrm>
          <a:prstGeom prst="rect">
            <a:avLst/>
          </a:prstGeom>
          <a:noFill/>
          <a:ln>
            <a:noFill/>
          </a:ln>
        </p:spPr>
      </p:pic>
      <p:sp>
        <p:nvSpPr>
          <p:cNvPr id="742" name="Google Shape;742;g1057ebf10f1_0_19"/>
          <p:cNvSpPr txBox="1"/>
          <p:nvPr/>
        </p:nvSpPr>
        <p:spPr>
          <a:xfrm>
            <a:off x="1440638" y="6052925"/>
            <a:ext cx="9242230" cy="687081"/>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100" dirty="0">
                <a:solidFill>
                  <a:schemeClr val="lt1"/>
                </a:solidFill>
                <a:latin typeface="Calibri"/>
                <a:ea typeface="Calibri"/>
                <a:cs typeface="Calibri"/>
                <a:sym typeface="Calibri"/>
              </a:rPr>
              <a:t>Adversarial renderings of words misrecognized as their antonyms by Tesseract. Perturbation is absolute difference between clean and adversarial images.</a:t>
            </a:r>
            <a:endParaRPr sz="1500" dirty="0">
              <a:solidFill>
                <a:schemeClr val="lt1"/>
              </a:solidFill>
              <a:latin typeface="Calibri"/>
              <a:ea typeface="Calibri"/>
              <a:cs typeface="Calibri"/>
              <a:sym typeface="Calibri"/>
            </a:endParaRPr>
          </a:p>
        </p:txBody>
      </p:sp>
      <p:sp>
        <p:nvSpPr>
          <p:cNvPr id="743" name="Google Shape;743;g1057ebf10f1_0_19"/>
          <p:cNvSpPr/>
          <p:nvPr/>
        </p:nvSpPr>
        <p:spPr>
          <a:xfrm rot="-2166464">
            <a:off x="8035608" y="1871981"/>
            <a:ext cx="1163743" cy="400236"/>
          </a:xfrm>
          <a:prstGeom prst="lef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24" descr="Diagram&#10;&#10;Description automatically generated"/>
          <p:cNvPicPr preferRelativeResize="0"/>
          <p:nvPr/>
        </p:nvPicPr>
        <p:blipFill rotWithShape="1">
          <a:blip r:embed="rId3">
            <a:alphaModFix/>
          </a:blip>
          <a:srcRect/>
          <a:stretch/>
        </p:blipFill>
        <p:spPr>
          <a:xfrm>
            <a:off x="554050" y="1179574"/>
            <a:ext cx="8007925" cy="2969851"/>
          </a:xfrm>
          <a:prstGeom prst="rect">
            <a:avLst/>
          </a:prstGeom>
          <a:noFill/>
          <a:ln>
            <a:noFill/>
          </a:ln>
        </p:spPr>
      </p:pic>
      <p:sp>
        <p:nvSpPr>
          <p:cNvPr id="749" name="Google Shape;749;p24"/>
          <p:cNvSpPr txBox="1"/>
          <p:nvPr/>
        </p:nvSpPr>
        <p:spPr>
          <a:xfrm>
            <a:off x="1052925" y="127475"/>
            <a:ext cx="7107300" cy="741900"/>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chemeClr val="lt1"/>
              </a:buClr>
              <a:buSzPts val="1600"/>
              <a:buFont typeface="Arial"/>
              <a:buNone/>
            </a:pPr>
            <a:r>
              <a:rPr lang="en-US" sz="4300" i="0" u="sng" strike="noStrike" cap="none">
                <a:solidFill>
                  <a:schemeClr val="lt1"/>
                </a:solidFill>
                <a:latin typeface="Calibri"/>
                <a:ea typeface="Calibri"/>
                <a:cs typeface="Calibri"/>
                <a:sym typeface="Calibri"/>
              </a:rPr>
              <a:t>INFOSURGEON TECHNIQUE</a:t>
            </a:r>
            <a:endParaRPr sz="4300" i="0" u="sng" strike="noStrike" cap="none">
              <a:solidFill>
                <a:schemeClr val="lt1"/>
              </a:solidFill>
              <a:latin typeface="Calibri"/>
              <a:ea typeface="Calibri"/>
              <a:cs typeface="Calibri"/>
              <a:sym typeface="Calibri"/>
            </a:endParaRPr>
          </a:p>
        </p:txBody>
      </p:sp>
      <p:sp>
        <p:nvSpPr>
          <p:cNvPr id="752" name="Google Shape;752;p24"/>
          <p:cNvSpPr txBox="1"/>
          <p:nvPr/>
        </p:nvSpPr>
        <p:spPr>
          <a:xfrm>
            <a:off x="374075" y="4149425"/>
            <a:ext cx="8187900" cy="2382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Clr>
                <a:schemeClr val="lt1"/>
              </a:buClr>
              <a:buSzPts val="1400"/>
              <a:buChar char="●"/>
            </a:pPr>
            <a:r>
              <a:rPr lang="en-US" dirty="0">
                <a:solidFill>
                  <a:schemeClr val="lt1"/>
                </a:solidFill>
              </a:rPr>
              <a:t>Every news article’s component, such as a statement, image, title, publisher, and caption, is sorted into knowledge elements, and their significance is compared using a neural network.</a:t>
            </a: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US" dirty="0">
                <a:solidFill>
                  <a:schemeClr val="lt1"/>
                </a:solidFill>
              </a:rPr>
              <a:t>This is a big step toward identifying latest news items and their originality in relation to the topic without the need for a reference.</a:t>
            </a:r>
            <a:endParaRPr dirty="0">
              <a:solidFill>
                <a:schemeClr val="lt1"/>
              </a:solidFill>
            </a:endParaRPr>
          </a:p>
          <a:p>
            <a:pPr marL="457200" lvl="0" indent="-317500" algn="just" rtl="0">
              <a:lnSpc>
                <a:spcPct val="115000"/>
              </a:lnSpc>
              <a:spcBef>
                <a:spcPts val="0"/>
              </a:spcBef>
              <a:spcAft>
                <a:spcPts val="0"/>
              </a:spcAft>
              <a:buClr>
                <a:schemeClr val="lt1"/>
              </a:buClr>
              <a:buSzPts val="1400"/>
              <a:buChar char="●"/>
            </a:pPr>
            <a:r>
              <a:rPr lang="en-US" dirty="0">
                <a:solidFill>
                  <a:schemeClr val="lt1"/>
                </a:solidFill>
              </a:rPr>
              <a:t>Problem is that it is extremely vulnerable as Spammers and scammers can apply this research methods to create adversarial fake news and simply distribute falsehoods through </a:t>
            </a:r>
            <a:r>
              <a:rPr lang="en-US" dirty="0" err="1">
                <a:solidFill>
                  <a:schemeClr val="lt1"/>
                </a:solidFill>
              </a:rPr>
              <a:t>infosurgeon</a:t>
            </a:r>
            <a:r>
              <a:rPr lang="en-US" dirty="0">
                <a:solidFill>
                  <a:schemeClr val="lt1"/>
                </a:solidFill>
              </a:rPr>
              <a:t> without being caught. </a:t>
            </a: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US" dirty="0">
                <a:solidFill>
                  <a:schemeClr val="lt1"/>
                </a:solidFill>
              </a:rPr>
              <a:t>Laos, the research does not incorporate sentimental analysis of the article or domain classification, which could lead to adversarial attacks due to the restricted dataset.</a:t>
            </a:r>
            <a:endParaRPr dirty="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6"/>
        <p:cNvGrpSpPr/>
        <p:nvPr/>
      </p:nvGrpSpPr>
      <p:grpSpPr>
        <a:xfrm>
          <a:off x="0" y="0"/>
          <a:ext cx="0" cy="0"/>
          <a:chOff x="0" y="0"/>
          <a:chExt cx="0" cy="0"/>
        </a:xfrm>
      </p:grpSpPr>
      <p:pic>
        <p:nvPicPr>
          <p:cNvPr id="757" name="Google Shape;757;p25"/>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758" name="Google Shape;758;p25"/>
          <p:cNvSpPr txBox="1">
            <a:spLocks noGrp="1"/>
          </p:cNvSpPr>
          <p:nvPr>
            <p:ph type="title"/>
          </p:nvPr>
        </p:nvSpPr>
        <p:spPr>
          <a:xfrm>
            <a:off x="754325" y="290948"/>
            <a:ext cx="10905000" cy="849600"/>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lt1"/>
              </a:buClr>
              <a:buSzPts val="4800"/>
              <a:buFont typeface="Calibri"/>
              <a:buNone/>
            </a:pPr>
            <a:r>
              <a:rPr lang="en-US" sz="4600" u="sng"/>
              <a:t>EVENT ADVERSARIAL NEURAL NETWORKS</a:t>
            </a:r>
            <a:endParaRPr sz="3400" u="sng"/>
          </a:p>
        </p:txBody>
      </p:sp>
      <p:pic>
        <p:nvPicPr>
          <p:cNvPr id="759" name="Google Shape;759;p25" descr="Diagram&#10;&#10;Description automatically generated"/>
          <p:cNvPicPr preferRelativeResize="0"/>
          <p:nvPr/>
        </p:nvPicPr>
        <p:blipFill rotWithShape="1">
          <a:blip r:embed="rId5">
            <a:alphaModFix/>
          </a:blip>
          <a:srcRect/>
          <a:stretch/>
        </p:blipFill>
        <p:spPr>
          <a:xfrm>
            <a:off x="5126975" y="1828799"/>
            <a:ext cx="6864900" cy="3319500"/>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760" name="Google Shape;760;p25"/>
          <p:cNvSpPr txBox="1"/>
          <p:nvPr/>
        </p:nvSpPr>
        <p:spPr>
          <a:xfrm>
            <a:off x="332500" y="1136075"/>
            <a:ext cx="4516500" cy="5410500"/>
          </a:xfrm>
          <a:prstGeom prst="rect">
            <a:avLst/>
          </a:prstGeom>
          <a:noFill/>
          <a:ln>
            <a:noFill/>
          </a:ln>
        </p:spPr>
        <p:txBody>
          <a:bodyPr spcFirstLastPara="1" wrap="square" lIns="91425" tIns="91425" rIns="91425" bIns="91425" anchor="t" anchorCtr="0">
            <a:spAutoFit/>
          </a:bodyPr>
          <a:lstStyle/>
          <a:p>
            <a:pPr marL="285750" lvl="0" indent="-311150" algn="just" rtl="0">
              <a:lnSpc>
                <a:spcPct val="115000"/>
              </a:lnSpc>
              <a:spcBef>
                <a:spcPts val="1200"/>
              </a:spcBef>
              <a:spcAft>
                <a:spcPts val="0"/>
              </a:spcAft>
              <a:buClr>
                <a:schemeClr val="lt1"/>
              </a:buClr>
              <a:buSzPts val="1300"/>
              <a:buChar char="●"/>
            </a:pPr>
            <a:r>
              <a:rPr lang="en-US" sz="1300">
                <a:solidFill>
                  <a:schemeClr val="lt1"/>
                </a:solidFill>
              </a:rPr>
              <a:t>This technique has been proven to be 10.3% more accurate than the Att-RNN models on Twitter and Weibo. </a:t>
            </a:r>
            <a:endParaRPr sz="1300">
              <a:solidFill>
                <a:schemeClr val="lt1"/>
              </a:solidFill>
            </a:endParaRPr>
          </a:p>
          <a:p>
            <a:pPr marL="285750" lvl="0" indent="-368300" algn="just" rtl="0">
              <a:lnSpc>
                <a:spcPct val="115000"/>
              </a:lnSpc>
              <a:spcBef>
                <a:spcPts val="1000"/>
              </a:spcBef>
              <a:spcAft>
                <a:spcPts val="0"/>
              </a:spcAft>
              <a:buClr>
                <a:schemeClr val="lt1"/>
              </a:buClr>
              <a:buSzPts val="1300"/>
              <a:buChar char="●"/>
            </a:pPr>
            <a:r>
              <a:rPr lang="en-US" sz="1300">
                <a:solidFill>
                  <a:schemeClr val="lt1"/>
                </a:solidFill>
              </a:rPr>
              <a:t>Takes into consideration both the visual and textual aspects of the Twitter message, allowing the model to confidently analyse and detect fake news. </a:t>
            </a:r>
            <a:endParaRPr sz="1300">
              <a:solidFill>
                <a:schemeClr val="lt1"/>
              </a:solidFill>
            </a:endParaRPr>
          </a:p>
          <a:p>
            <a:pPr marL="285750" lvl="0" indent="-311150" algn="just" rtl="0">
              <a:lnSpc>
                <a:spcPct val="100000"/>
              </a:lnSpc>
              <a:spcBef>
                <a:spcPts val="1000"/>
              </a:spcBef>
              <a:spcAft>
                <a:spcPts val="0"/>
              </a:spcAft>
              <a:buClr>
                <a:schemeClr val="lt1"/>
              </a:buClr>
              <a:buSzPts val="1300"/>
              <a:buChar char="●"/>
            </a:pPr>
            <a:r>
              <a:rPr lang="en-US" sz="1300" u="sng">
                <a:solidFill>
                  <a:schemeClr val="lt1"/>
                </a:solidFill>
              </a:rPr>
              <a:t>Textual Feature Extractor</a:t>
            </a:r>
            <a:r>
              <a:rPr lang="en-US" sz="1300">
                <a:solidFill>
                  <a:schemeClr val="lt1"/>
                </a:solidFill>
              </a:rPr>
              <a:t>: </a:t>
            </a:r>
            <a:endParaRPr sz="1300">
              <a:solidFill>
                <a:schemeClr val="lt1"/>
              </a:solidFill>
            </a:endParaRPr>
          </a:p>
          <a:p>
            <a:pPr marL="571500" lvl="1" indent="-254000" algn="just" rtl="0">
              <a:lnSpc>
                <a:spcPct val="100000"/>
              </a:lnSpc>
              <a:spcBef>
                <a:spcPts val="1000"/>
              </a:spcBef>
              <a:spcAft>
                <a:spcPts val="0"/>
              </a:spcAft>
              <a:buClr>
                <a:schemeClr val="lt1"/>
              </a:buClr>
              <a:buSzPts val="1300"/>
              <a:buChar char="○"/>
            </a:pPr>
            <a:r>
              <a:rPr lang="en-US" sz="1300">
                <a:solidFill>
                  <a:schemeClr val="lt1"/>
                </a:solidFill>
              </a:rPr>
              <a:t>Enhanced with convolution neural networks (CNN) and is very effective at classifying each word in the word embedding vector. </a:t>
            </a:r>
            <a:endParaRPr sz="1300">
              <a:solidFill>
                <a:schemeClr val="lt1"/>
              </a:solidFill>
            </a:endParaRPr>
          </a:p>
          <a:p>
            <a:pPr marL="571500" lvl="1" indent="-254000" algn="just" rtl="0">
              <a:lnSpc>
                <a:spcPct val="100000"/>
              </a:lnSpc>
              <a:spcBef>
                <a:spcPts val="1000"/>
              </a:spcBef>
              <a:spcAft>
                <a:spcPts val="0"/>
              </a:spcAft>
              <a:buClr>
                <a:schemeClr val="lt1"/>
              </a:buClr>
              <a:buSzPts val="1300"/>
              <a:buChar char="○"/>
            </a:pPr>
            <a:r>
              <a:rPr lang="en-US" sz="1300">
                <a:solidFill>
                  <a:schemeClr val="lt1"/>
                </a:solidFill>
              </a:rPr>
              <a:t>Text is vectorized and filtered, categorised, and grouped together. </a:t>
            </a:r>
            <a:endParaRPr sz="1300">
              <a:solidFill>
                <a:schemeClr val="lt1"/>
              </a:solidFill>
            </a:endParaRPr>
          </a:p>
          <a:p>
            <a:pPr marL="285750" lvl="0" indent="-311150" algn="just" rtl="0">
              <a:lnSpc>
                <a:spcPct val="115000"/>
              </a:lnSpc>
              <a:spcBef>
                <a:spcPts val="1000"/>
              </a:spcBef>
              <a:spcAft>
                <a:spcPts val="0"/>
              </a:spcAft>
              <a:buClr>
                <a:schemeClr val="lt1"/>
              </a:buClr>
              <a:buSzPts val="1300"/>
              <a:buChar char="●"/>
            </a:pPr>
            <a:r>
              <a:rPr lang="en-US" sz="1300" u="sng">
                <a:solidFill>
                  <a:schemeClr val="lt1"/>
                </a:solidFill>
              </a:rPr>
              <a:t>Visual Feature Extractor</a:t>
            </a:r>
            <a:r>
              <a:rPr lang="en-US" sz="1300">
                <a:solidFill>
                  <a:schemeClr val="lt1"/>
                </a:solidFill>
              </a:rPr>
              <a:t>:</a:t>
            </a:r>
            <a:endParaRPr sz="1300">
              <a:solidFill>
                <a:schemeClr val="lt1"/>
              </a:solidFill>
            </a:endParaRPr>
          </a:p>
          <a:p>
            <a:pPr marL="571500" lvl="1" indent="-254000" algn="just" rtl="0">
              <a:lnSpc>
                <a:spcPct val="115000"/>
              </a:lnSpc>
              <a:spcBef>
                <a:spcPts val="1000"/>
              </a:spcBef>
              <a:spcAft>
                <a:spcPts val="0"/>
              </a:spcAft>
              <a:buClr>
                <a:schemeClr val="lt1"/>
              </a:buClr>
              <a:buSzPts val="1300"/>
              <a:buChar char="○"/>
            </a:pPr>
            <a:r>
              <a:rPr lang="en-US" sz="1300">
                <a:solidFill>
                  <a:schemeClr val="lt1"/>
                </a:solidFill>
              </a:rPr>
              <a:t>This layer filter is effective in extracting images because it uses a pre-trained model to identify the images before fitting them into the matrix. </a:t>
            </a:r>
            <a:endParaRPr sz="1300">
              <a:solidFill>
                <a:schemeClr val="lt1"/>
              </a:solidFill>
            </a:endParaRPr>
          </a:p>
          <a:p>
            <a:pPr marL="285750" lvl="0" indent="-311150" algn="just" rtl="0">
              <a:spcBef>
                <a:spcPts val="1200"/>
              </a:spcBef>
              <a:spcAft>
                <a:spcPts val="1000"/>
              </a:spcAft>
              <a:buClr>
                <a:schemeClr val="lt1"/>
              </a:buClr>
              <a:buSzPts val="1300"/>
              <a:buChar char="●"/>
            </a:pPr>
            <a:r>
              <a:rPr lang="en-US" sz="1300">
                <a:solidFill>
                  <a:schemeClr val="lt1"/>
                </a:solidFill>
              </a:rPr>
              <a:t>The main problem is that this neural network has only been tested on social media platforms like Twitter and Weibo and lacks the dataset and algorithmic capabilities to test for genuine published news stories.</a:t>
            </a:r>
            <a:endParaRPr sz="13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26"/>
          <p:cNvSpPr txBox="1">
            <a:spLocks noGrp="1"/>
          </p:cNvSpPr>
          <p:nvPr>
            <p:ph type="title"/>
          </p:nvPr>
        </p:nvSpPr>
        <p:spPr>
          <a:xfrm>
            <a:off x="928250" y="97000"/>
            <a:ext cx="10131300" cy="81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600"/>
              <a:buFont typeface="Calibri"/>
              <a:buNone/>
            </a:pPr>
            <a:r>
              <a:rPr lang="en-US" sz="3800" u="sng"/>
              <a:t>FUTURE RESEARCH OPPORTUNITIES</a:t>
            </a:r>
            <a:endParaRPr sz="3800" u="sng"/>
          </a:p>
        </p:txBody>
      </p:sp>
      <p:pic>
        <p:nvPicPr>
          <p:cNvPr id="766" name="Google Shape;766;p26"/>
          <p:cNvPicPr preferRelativeResize="0"/>
          <p:nvPr/>
        </p:nvPicPr>
        <p:blipFill rotWithShape="1">
          <a:blip r:embed="rId3">
            <a:alphaModFix/>
          </a:blip>
          <a:srcRect/>
          <a:stretch/>
        </p:blipFill>
        <p:spPr>
          <a:xfrm>
            <a:off x="4484075" y="1837275"/>
            <a:ext cx="7530400" cy="3489800"/>
          </a:xfrm>
          <a:prstGeom prst="rect">
            <a:avLst/>
          </a:prstGeom>
          <a:noFill/>
          <a:ln>
            <a:noFill/>
          </a:ln>
        </p:spPr>
      </p:pic>
      <p:sp>
        <p:nvSpPr>
          <p:cNvPr id="767" name="Google Shape;767;p26"/>
          <p:cNvSpPr txBox="1"/>
          <p:nvPr/>
        </p:nvSpPr>
        <p:spPr>
          <a:xfrm>
            <a:off x="5576450" y="5389425"/>
            <a:ext cx="5292600" cy="40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Adversarial Learning on ML systems for detection of Fake News</a:t>
            </a:r>
            <a:endParaRPr>
              <a:solidFill>
                <a:schemeClr val="lt1"/>
              </a:solidFill>
              <a:latin typeface="Calibri"/>
              <a:ea typeface="Calibri"/>
              <a:cs typeface="Calibri"/>
              <a:sym typeface="Calibri"/>
            </a:endParaRPr>
          </a:p>
        </p:txBody>
      </p:sp>
      <p:sp>
        <p:nvSpPr>
          <p:cNvPr id="768" name="Google Shape;768;p26"/>
          <p:cNvSpPr txBox="1"/>
          <p:nvPr/>
        </p:nvSpPr>
        <p:spPr>
          <a:xfrm>
            <a:off x="401775" y="2294475"/>
            <a:ext cx="3768600" cy="2904000"/>
          </a:xfrm>
          <a:prstGeom prst="rect">
            <a:avLst/>
          </a:prstGeom>
          <a:noFill/>
          <a:ln>
            <a:noFill/>
          </a:ln>
        </p:spPr>
        <p:txBody>
          <a:bodyPr spcFirstLastPara="1" wrap="square" lIns="91425" tIns="91425" rIns="91425" bIns="91425" anchor="t" anchorCtr="0">
            <a:spAutoFit/>
          </a:bodyPr>
          <a:lstStyle/>
          <a:p>
            <a:pPr marL="457200" lvl="0" indent="-330200" algn="l" rtl="0">
              <a:spcBef>
                <a:spcPts val="1000"/>
              </a:spcBef>
              <a:spcAft>
                <a:spcPts val="0"/>
              </a:spcAft>
              <a:buClr>
                <a:schemeClr val="lt1"/>
              </a:buClr>
              <a:buSzPts val="1600"/>
              <a:buFont typeface="Calibri"/>
              <a:buChar char="●"/>
            </a:pPr>
            <a:r>
              <a:rPr lang="en-US" sz="1600">
                <a:solidFill>
                  <a:schemeClr val="lt1"/>
                </a:solidFill>
                <a:latin typeface="Calibri"/>
                <a:ea typeface="Calibri"/>
                <a:cs typeface="Calibri"/>
                <a:sym typeface="Calibri"/>
              </a:rPr>
              <a:t>There is a chance to make the classifiers more precise on the basis of BlackBox and Whitebox testing </a:t>
            </a:r>
            <a:endParaRPr sz="1600">
              <a:solidFill>
                <a:schemeClr val="lt1"/>
              </a:solidFill>
              <a:latin typeface="Calibri"/>
              <a:ea typeface="Calibri"/>
              <a:cs typeface="Calibri"/>
              <a:sym typeface="Calibri"/>
            </a:endParaRPr>
          </a:p>
          <a:p>
            <a:pPr marL="457200" lvl="0" indent="-330200" algn="l" rtl="0">
              <a:spcBef>
                <a:spcPts val="1000"/>
              </a:spcBef>
              <a:spcAft>
                <a:spcPts val="0"/>
              </a:spcAft>
              <a:buClr>
                <a:schemeClr val="lt1"/>
              </a:buClr>
              <a:buSzPts val="1600"/>
              <a:buFont typeface="Calibri"/>
              <a:buChar char="●"/>
            </a:pPr>
            <a:r>
              <a:rPr lang="en-US" sz="1600">
                <a:solidFill>
                  <a:schemeClr val="lt1"/>
                </a:solidFill>
                <a:latin typeface="Calibri"/>
                <a:ea typeface="Calibri"/>
                <a:cs typeface="Calibri"/>
                <a:sym typeface="Calibri"/>
              </a:rPr>
              <a:t>Hotflip had a defect in recognising alternate words or deliberate spelling errors to trick the classifiers. </a:t>
            </a:r>
            <a:endParaRPr sz="1600">
              <a:solidFill>
                <a:schemeClr val="lt1"/>
              </a:solidFill>
              <a:latin typeface="Calibri"/>
              <a:ea typeface="Calibri"/>
              <a:cs typeface="Calibri"/>
              <a:sym typeface="Calibri"/>
            </a:endParaRPr>
          </a:p>
          <a:p>
            <a:pPr marL="457200" lvl="0" indent="-330200" algn="l" rtl="0">
              <a:spcBef>
                <a:spcPts val="1000"/>
              </a:spcBef>
              <a:spcAft>
                <a:spcPts val="0"/>
              </a:spcAft>
              <a:buClr>
                <a:schemeClr val="lt1"/>
              </a:buClr>
              <a:buSzPts val="1600"/>
              <a:buFont typeface="Calibri"/>
              <a:buChar char="●"/>
            </a:pPr>
            <a:r>
              <a:rPr lang="en-US" sz="1600">
                <a:solidFill>
                  <a:schemeClr val="lt1"/>
                </a:solidFill>
                <a:latin typeface="Calibri"/>
                <a:ea typeface="Calibri"/>
                <a:cs typeface="Calibri"/>
                <a:sym typeface="Calibri"/>
              </a:rPr>
              <a:t>EANN technique is applied to news articles, which employs adversarial learning on both textual and visual data.</a:t>
            </a:r>
            <a:endParaRPr sz="1600">
              <a:solidFill>
                <a:schemeClr val="lt1"/>
              </a:solidFill>
              <a:latin typeface="Calibri"/>
              <a:ea typeface="Calibri"/>
              <a:cs typeface="Calibri"/>
              <a:sym typeface="Calibri"/>
            </a:endParaRPr>
          </a:p>
        </p:txBody>
      </p:sp>
      <p:sp>
        <p:nvSpPr>
          <p:cNvPr id="769" name="Google Shape;769;p26"/>
          <p:cNvSpPr txBox="1"/>
          <p:nvPr/>
        </p:nvSpPr>
        <p:spPr>
          <a:xfrm>
            <a:off x="1717975" y="962900"/>
            <a:ext cx="7980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lt1"/>
                </a:solidFill>
                <a:latin typeface="Calibri"/>
                <a:ea typeface="Calibri"/>
                <a:cs typeface="Calibri"/>
                <a:sym typeface="Calibri"/>
              </a:rPr>
              <a:t>Natural Language Processing (NLP) Adversarial learning</a:t>
            </a:r>
            <a:endParaRPr sz="22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pic>
        <p:nvPicPr>
          <p:cNvPr id="197" name="Google Shape;197;p3"/>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98" name="Google Shape;198;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p3"/>
          <p:cNvSpPr/>
          <p:nvPr/>
        </p:nvSpPr>
        <p:spPr>
          <a:xfrm>
            <a:off x="0" y="0"/>
            <a:ext cx="12192000" cy="5322895"/>
          </a:xfrm>
          <a:custGeom>
            <a:avLst/>
            <a:gdLst/>
            <a:ahLst/>
            <a:cxnLst/>
            <a:rect l="l" t="t" r="r" b="b"/>
            <a:pathLst>
              <a:path w="12192000" h="5322895" extrusionOk="0">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0" name="Google Shape;200;p3"/>
          <p:cNvPicPr preferRelativeResize="0"/>
          <p:nvPr/>
        </p:nvPicPr>
        <p:blipFill rotWithShape="1">
          <a:blip r:embed="rId4">
            <a:alphaModFix/>
          </a:blip>
          <a:srcRect t="60548" r="62094"/>
          <a:stretch/>
        </p:blipFill>
        <p:spPr>
          <a:xfrm flipH="1">
            <a:off x="8948814" y="3265714"/>
            <a:ext cx="3243185" cy="1898718"/>
          </a:xfrm>
          <a:custGeom>
            <a:avLst/>
            <a:gdLst/>
            <a:ahLst/>
            <a:cxnLst/>
            <a:rect l="l" t="t" r="r" b="b"/>
            <a:pathLst>
              <a:path w="3243185" h="1898718" extrusionOk="0">
                <a:moveTo>
                  <a:pt x="220380" y="404386"/>
                </a:moveTo>
                <a:cubicBezTo>
                  <a:pt x="239636" y="406526"/>
                  <a:pt x="259352" y="406106"/>
                  <a:pt x="278149" y="410805"/>
                </a:cubicBezTo>
                <a:cubicBezTo>
                  <a:pt x="285633" y="412676"/>
                  <a:pt x="290505" y="420192"/>
                  <a:pt x="297405" y="423642"/>
                </a:cubicBezTo>
                <a:cubicBezTo>
                  <a:pt x="303457" y="426669"/>
                  <a:pt x="310747" y="426775"/>
                  <a:pt x="316662" y="430061"/>
                </a:cubicBezTo>
                <a:cubicBezTo>
                  <a:pt x="330149" y="437554"/>
                  <a:pt x="340537" y="450857"/>
                  <a:pt x="355175" y="455737"/>
                </a:cubicBezTo>
                <a:cubicBezTo>
                  <a:pt x="384781" y="465606"/>
                  <a:pt x="367797" y="460829"/>
                  <a:pt x="406525" y="468574"/>
                </a:cubicBezTo>
                <a:cubicBezTo>
                  <a:pt x="412944" y="472853"/>
                  <a:pt x="418882" y="477962"/>
                  <a:pt x="425782" y="481412"/>
                </a:cubicBezTo>
                <a:cubicBezTo>
                  <a:pt x="431834" y="484438"/>
                  <a:pt x="439698" y="483676"/>
                  <a:pt x="445038" y="487831"/>
                </a:cubicBezTo>
                <a:cubicBezTo>
                  <a:pt x="459369" y="498977"/>
                  <a:pt x="483551" y="526344"/>
                  <a:pt x="483551" y="526344"/>
                </a:cubicBezTo>
                <a:cubicBezTo>
                  <a:pt x="493199" y="555288"/>
                  <a:pt x="501991" y="572910"/>
                  <a:pt x="483551" y="609788"/>
                </a:cubicBezTo>
                <a:cubicBezTo>
                  <a:pt x="476651" y="623588"/>
                  <a:pt x="445038" y="635464"/>
                  <a:pt x="445038" y="635464"/>
                </a:cubicBezTo>
                <a:cubicBezTo>
                  <a:pt x="378711" y="633324"/>
                  <a:pt x="311935" y="637030"/>
                  <a:pt x="246055" y="629045"/>
                </a:cubicBezTo>
                <a:cubicBezTo>
                  <a:pt x="238396" y="628117"/>
                  <a:pt x="239242" y="614607"/>
                  <a:pt x="233217" y="609788"/>
                </a:cubicBezTo>
                <a:cubicBezTo>
                  <a:pt x="227934" y="605562"/>
                  <a:pt x="220380" y="605509"/>
                  <a:pt x="213961" y="603370"/>
                </a:cubicBezTo>
                <a:cubicBezTo>
                  <a:pt x="205402" y="590532"/>
                  <a:pt x="193165" y="579494"/>
                  <a:pt x="188285" y="564857"/>
                </a:cubicBezTo>
                <a:lnTo>
                  <a:pt x="175448" y="526344"/>
                </a:lnTo>
                <a:cubicBezTo>
                  <a:pt x="182293" y="423657"/>
                  <a:pt x="212891" y="424712"/>
                  <a:pt x="220380" y="404386"/>
                </a:cubicBezTo>
                <a:close/>
                <a:moveTo>
                  <a:pt x="3243185" y="0"/>
                </a:moveTo>
                <a:lnTo>
                  <a:pt x="2298567" y="0"/>
                </a:lnTo>
                <a:lnTo>
                  <a:pt x="2293659" y="51351"/>
                </a:lnTo>
                <a:cubicBezTo>
                  <a:pt x="2291895" y="63701"/>
                  <a:pt x="2281101" y="72919"/>
                  <a:pt x="2274403" y="83445"/>
                </a:cubicBezTo>
                <a:cubicBezTo>
                  <a:pt x="2266120" y="96461"/>
                  <a:pt x="2257985" y="109614"/>
                  <a:pt x="2248728" y="121958"/>
                </a:cubicBezTo>
                <a:cubicBezTo>
                  <a:pt x="2233323" y="142498"/>
                  <a:pt x="2227760" y="154908"/>
                  <a:pt x="2203796" y="166890"/>
                </a:cubicBezTo>
                <a:cubicBezTo>
                  <a:pt x="2195906" y="170835"/>
                  <a:pt x="2186679" y="171169"/>
                  <a:pt x="2178121" y="173308"/>
                </a:cubicBezTo>
                <a:cubicBezTo>
                  <a:pt x="2148108" y="203321"/>
                  <a:pt x="2169307" y="185236"/>
                  <a:pt x="2126770" y="211821"/>
                </a:cubicBezTo>
                <a:cubicBezTo>
                  <a:pt x="2106184" y="224688"/>
                  <a:pt x="2106188" y="227757"/>
                  <a:pt x="2081838" y="237497"/>
                </a:cubicBezTo>
                <a:cubicBezTo>
                  <a:pt x="2069275" y="242522"/>
                  <a:pt x="2054585" y="242828"/>
                  <a:pt x="2043325" y="250334"/>
                </a:cubicBezTo>
                <a:cubicBezTo>
                  <a:pt x="2023241" y="263724"/>
                  <a:pt x="1993522" y="284687"/>
                  <a:pt x="1972718" y="288847"/>
                </a:cubicBezTo>
                <a:lnTo>
                  <a:pt x="1940624" y="295266"/>
                </a:lnTo>
                <a:cubicBezTo>
                  <a:pt x="1932066" y="299545"/>
                  <a:pt x="1923257" y="303356"/>
                  <a:pt x="1914949" y="308104"/>
                </a:cubicBezTo>
                <a:cubicBezTo>
                  <a:pt x="1908251" y="311931"/>
                  <a:pt x="1902783" y="317902"/>
                  <a:pt x="1895693" y="320941"/>
                </a:cubicBezTo>
                <a:cubicBezTo>
                  <a:pt x="1887584" y="324416"/>
                  <a:pt x="1878467" y="324825"/>
                  <a:pt x="1870017" y="327360"/>
                </a:cubicBezTo>
                <a:cubicBezTo>
                  <a:pt x="1857056" y="331248"/>
                  <a:pt x="1844633" y="336916"/>
                  <a:pt x="1831504" y="340198"/>
                </a:cubicBezTo>
                <a:cubicBezTo>
                  <a:pt x="1814387" y="344477"/>
                  <a:pt x="1796892" y="347456"/>
                  <a:pt x="1780154" y="353035"/>
                </a:cubicBezTo>
                <a:cubicBezTo>
                  <a:pt x="1773735" y="355175"/>
                  <a:pt x="1766812" y="356168"/>
                  <a:pt x="1760897" y="359454"/>
                </a:cubicBezTo>
                <a:cubicBezTo>
                  <a:pt x="1709553" y="387979"/>
                  <a:pt x="1738400" y="384335"/>
                  <a:pt x="1683871" y="397967"/>
                </a:cubicBezTo>
                <a:cubicBezTo>
                  <a:pt x="1666755" y="402246"/>
                  <a:pt x="1649259" y="405226"/>
                  <a:pt x="1632521" y="410805"/>
                </a:cubicBezTo>
                <a:cubicBezTo>
                  <a:pt x="1619683" y="415084"/>
                  <a:pt x="1607136" y="420361"/>
                  <a:pt x="1594008" y="423642"/>
                </a:cubicBezTo>
                <a:cubicBezTo>
                  <a:pt x="1585449" y="425782"/>
                  <a:pt x="1576593" y="426964"/>
                  <a:pt x="1568333" y="430061"/>
                </a:cubicBezTo>
                <a:cubicBezTo>
                  <a:pt x="1559373" y="433421"/>
                  <a:pt x="1551617" y="439539"/>
                  <a:pt x="1542657" y="442899"/>
                </a:cubicBezTo>
                <a:cubicBezTo>
                  <a:pt x="1534397" y="445997"/>
                  <a:pt x="1525465" y="446895"/>
                  <a:pt x="1516982" y="449318"/>
                </a:cubicBezTo>
                <a:cubicBezTo>
                  <a:pt x="1510476" y="451177"/>
                  <a:pt x="1504231" y="453878"/>
                  <a:pt x="1497725" y="455737"/>
                </a:cubicBezTo>
                <a:cubicBezTo>
                  <a:pt x="1488128" y="458478"/>
                  <a:pt x="1463054" y="463444"/>
                  <a:pt x="1452794" y="468574"/>
                </a:cubicBezTo>
                <a:cubicBezTo>
                  <a:pt x="1445893" y="472024"/>
                  <a:pt x="1440911" y="479143"/>
                  <a:pt x="1433537" y="481412"/>
                </a:cubicBezTo>
                <a:cubicBezTo>
                  <a:pt x="1412682" y="487829"/>
                  <a:pt x="1369349" y="494250"/>
                  <a:pt x="1369349" y="494250"/>
                </a:cubicBezTo>
                <a:cubicBezTo>
                  <a:pt x="1307265" y="540813"/>
                  <a:pt x="1373427" y="495420"/>
                  <a:pt x="1324417" y="519925"/>
                </a:cubicBezTo>
                <a:cubicBezTo>
                  <a:pt x="1296720" y="533774"/>
                  <a:pt x="1314945" y="532728"/>
                  <a:pt x="1285904" y="539181"/>
                </a:cubicBezTo>
                <a:cubicBezTo>
                  <a:pt x="1273199" y="542005"/>
                  <a:pt x="1260096" y="542777"/>
                  <a:pt x="1247391" y="545600"/>
                </a:cubicBezTo>
                <a:cubicBezTo>
                  <a:pt x="1214234" y="552969"/>
                  <a:pt x="1227302" y="562451"/>
                  <a:pt x="1176784" y="564857"/>
                </a:cubicBezTo>
                <a:lnTo>
                  <a:pt x="907194" y="577694"/>
                </a:lnTo>
                <a:cubicBezTo>
                  <a:pt x="898635" y="579834"/>
                  <a:pt x="890340" y="584113"/>
                  <a:pt x="881518" y="584113"/>
                </a:cubicBezTo>
                <a:cubicBezTo>
                  <a:pt x="806601" y="584113"/>
                  <a:pt x="731365" y="585537"/>
                  <a:pt x="656860" y="577694"/>
                </a:cubicBezTo>
                <a:cubicBezTo>
                  <a:pt x="647832" y="576744"/>
                  <a:pt x="643415" y="565411"/>
                  <a:pt x="637603" y="558438"/>
                </a:cubicBezTo>
                <a:cubicBezTo>
                  <a:pt x="587103" y="497837"/>
                  <a:pt x="656946" y="577823"/>
                  <a:pt x="618347" y="519925"/>
                </a:cubicBezTo>
                <a:cubicBezTo>
                  <a:pt x="613311" y="512372"/>
                  <a:pt x="604902" y="507642"/>
                  <a:pt x="599090" y="500668"/>
                </a:cubicBezTo>
                <a:cubicBezTo>
                  <a:pt x="576756" y="473868"/>
                  <a:pt x="598608" y="485530"/>
                  <a:pt x="566996" y="474993"/>
                </a:cubicBezTo>
                <a:cubicBezTo>
                  <a:pt x="564857" y="468574"/>
                  <a:pt x="564804" y="461020"/>
                  <a:pt x="560577" y="455737"/>
                </a:cubicBezTo>
                <a:cubicBezTo>
                  <a:pt x="548314" y="440407"/>
                  <a:pt x="537569" y="444232"/>
                  <a:pt x="522064" y="436480"/>
                </a:cubicBezTo>
                <a:cubicBezTo>
                  <a:pt x="515164" y="433030"/>
                  <a:pt x="509858" y="426775"/>
                  <a:pt x="502808" y="423642"/>
                </a:cubicBezTo>
                <a:cubicBezTo>
                  <a:pt x="490442" y="418147"/>
                  <a:pt x="475555" y="418311"/>
                  <a:pt x="464295" y="410805"/>
                </a:cubicBezTo>
                <a:cubicBezTo>
                  <a:pt x="457876" y="406526"/>
                  <a:pt x="452582" y="399584"/>
                  <a:pt x="445038" y="397967"/>
                </a:cubicBezTo>
                <a:cubicBezTo>
                  <a:pt x="421930" y="393015"/>
                  <a:pt x="397967" y="393688"/>
                  <a:pt x="374431" y="391548"/>
                </a:cubicBezTo>
                <a:cubicBezTo>
                  <a:pt x="320996" y="378189"/>
                  <a:pt x="373828" y="394456"/>
                  <a:pt x="329500" y="372292"/>
                </a:cubicBezTo>
                <a:cubicBezTo>
                  <a:pt x="323448" y="369266"/>
                  <a:pt x="316158" y="369159"/>
                  <a:pt x="310243" y="365873"/>
                </a:cubicBezTo>
                <a:cubicBezTo>
                  <a:pt x="296756" y="358380"/>
                  <a:pt x="271730" y="340198"/>
                  <a:pt x="271730" y="340198"/>
                </a:cubicBezTo>
                <a:cubicBezTo>
                  <a:pt x="259107" y="321264"/>
                  <a:pt x="258170" y="317130"/>
                  <a:pt x="239636" y="301685"/>
                </a:cubicBezTo>
                <a:cubicBezTo>
                  <a:pt x="212096" y="278735"/>
                  <a:pt x="226695" y="300277"/>
                  <a:pt x="201123" y="269591"/>
                </a:cubicBezTo>
                <a:cubicBezTo>
                  <a:pt x="180961" y="245397"/>
                  <a:pt x="192235" y="238813"/>
                  <a:pt x="149773" y="224659"/>
                </a:cubicBezTo>
                <a:lnTo>
                  <a:pt x="111260" y="211821"/>
                </a:lnTo>
                <a:cubicBezTo>
                  <a:pt x="104841" y="209682"/>
                  <a:pt x="97633" y="209156"/>
                  <a:pt x="92003" y="205402"/>
                </a:cubicBezTo>
                <a:cubicBezTo>
                  <a:pt x="85584" y="201123"/>
                  <a:pt x="78673" y="197503"/>
                  <a:pt x="72747" y="192565"/>
                </a:cubicBezTo>
                <a:cubicBezTo>
                  <a:pt x="23324" y="151379"/>
                  <a:pt x="82044" y="192344"/>
                  <a:pt x="34234" y="160471"/>
                </a:cubicBezTo>
                <a:cubicBezTo>
                  <a:pt x="25675" y="147633"/>
                  <a:pt x="7748" y="137365"/>
                  <a:pt x="8558" y="121958"/>
                </a:cubicBezTo>
                <a:cubicBezTo>
                  <a:pt x="10157" y="91584"/>
                  <a:pt x="6161" y="51646"/>
                  <a:pt x="11877" y="15345"/>
                </a:cubicBezTo>
                <a:lnTo>
                  <a:pt x="16098" y="0"/>
                </a:lnTo>
                <a:lnTo>
                  <a:pt x="0" y="0"/>
                </a:lnTo>
                <a:lnTo>
                  <a:pt x="0" y="1540363"/>
                </a:lnTo>
                <a:lnTo>
                  <a:pt x="234477" y="1584265"/>
                </a:lnTo>
                <a:lnTo>
                  <a:pt x="512026" y="1634009"/>
                </a:lnTo>
                <a:lnTo>
                  <a:pt x="790802" y="1682702"/>
                </a:lnTo>
                <a:lnTo>
                  <a:pt x="1070807" y="1724388"/>
                </a:lnTo>
                <a:lnTo>
                  <a:pt x="1349583" y="1766425"/>
                </a:lnTo>
                <a:lnTo>
                  <a:pt x="1629588" y="1805660"/>
                </a:lnTo>
                <a:lnTo>
                  <a:pt x="1905908" y="1839289"/>
                </a:lnTo>
                <a:lnTo>
                  <a:pt x="2185913" y="1871167"/>
                </a:lnTo>
                <a:lnTo>
                  <a:pt x="2450068" y="1898718"/>
                </a:lnTo>
                <a:lnTo>
                  <a:pt x="3243185" y="1898718"/>
                </a:lnTo>
                <a:close/>
              </a:path>
            </a:pathLst>
          </a:custGeom>
          <a:noFill/>
          <a:ln>
            <a:noFill/>
          </a:ln>
        </p:spPr>
      </p:pic>
      <p:pic>
        <p:nvPicPr>
          <p:cNvPr id="201" name="Google Shape;201;p3"/>
          <p:cNvPicPr preferRelativeResize="0"/>
          <p:nvPr/>
        </p:nvPicPr>
        <p:blipFill rotWithShape="1">
          <a:blip r:embed="rId4">
            <a:alphaModFix/>
          </a:blip>
          <a:srcRect b="18502"/>
          <a:stretch/>
        </p:blipFill>
        <p:spPr>
          <a:xfrm>
            <a:off x="0" y="0"/>
            <a:ext cx="11611430" cy="5322895"/>
          </a:xfrm>
          <a:custGeom>
            <a:avLst/>
            <a:gdLst/>
            <a:ahLst/>
            <a:cxnLst/>
            <a:rect l="l" t="t" r="r" b="b"/>
            <a:pathLst>
              <a:path w="11611430" h="5322895" extrusionOk="0">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1" y="4972173"/>
                </a:lnTo>
                <a:cubicBezTo>
                  <a:pt x="4573183" y="4924429"/>
                  <a:pt x="4553441" y="4869653"/>
                  <a:pt x="4514210" y="4830422"/>
                </a:cubicBezTo>
                <a:cubicBezTo>
                  <a:pt x="4481500" y="4797711"/>
                  <a:pt x="4446637" y="4767016"/>
                  <a:pt x="4416075" y="4732288"/>
                </a:cubicBezTo>
                <a:cubicBezTo>
                  <a:pt x="4366574" y="4676037"/>
                  <a:pt x="4327307" y="4610810"/>
                  <a:pt x="4274324" y="4557826"/>
                </a:cubicBezTo>
                <a:cubicBezTo>
                  <a:pt x="4263420" y="4546922"/>
                  <a:pt x="4251649" y="4536822"/>
                  <a:pt x="4241613" y="4525113"/>
                </a:cubicBezTo>
                <a:cubicBezTo>
                  <a:pt x="4229786" y="4511315"/>
                  <a:pt x="4220536" y="4495459"/>
                  <a:pt x="4208901"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noFill/>
          <a:ln>
            <a:noFill/>
          </a:ln>
        </p:spPr>
      </p:pic>
      <p:sp>
        <p:nvSpPr>
          <p:cNvPr id="202" name="Google Shape;202;p3"/>
          <p:cNvSpPr txBox="1">
            <a:spLocks noGrp="1"/>
          </p:cNvSpPr>
          <p:nvPr>
            <p:ph type="title"/>
          </p:nvPr>
        </p:nvSpPr>
        <p:spPr>
          <a:xfrm>
            <a:off x="1871209" y="792337"/>
            <a:ext cx="8449582" cy="2421464"/>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Calibri"/>
              <a:buNone/>
            </a:pPr>
            <a:r>
              <a:rPr lang="en-US" sz="4800"/>
              <a:t>INTRODUCTION</a:t>
            </a:r>
            <a:endParaRPr/>
          </a:p>
        </p:txBody>
      </p:sp>
      <p:sp>
        <p:nvSpPr>
          <p:cNvPr id="203" name="Google Shape;203;p3"/>
          <p:cNvSpPr txBox="1">
            <a:spLocks noGrp="1"/>
          </p:cNvSpPr>
          <p:nvPr>
            <p:ph type="body" idx="1"/>
          </p:nvPr>
        </p:nvSpPr>
        <p:spPr>
          <a:xfrm>
            <a:off x="2497137" y="3538174"/>
            <a:ext cx="7197726" cy="140546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1800"/>
              <a:buNone/>
            </a:pPr>
            <a:r>
              <a:rPr lang="en-US" sz="1800"/>
              <a:t>COMPREHENSIVE REVIEW ON FAKE NEWS AND NEURAL NETWORKS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g1057ebf10f1_0_37"/>
          <p:cNvSpPr txBox="1">
            <a:spLocks noGrp="1"/>
          </p:cNvSpPr>
          <p:nvPr>
            <p:ph type="title"/>
          </p:nvPr>
        </p:nvSpPr>
        <p:spPr>
          <a:xfrm>
            <a:off x="928250" y="97000"/>
            <a:ext cx="10131300" cy="713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94736"/>
              <a:buFont typeface="Calibri"/>
              <a:buNone/>
            </a:pPr>
            <a:r>
              <a:rPr lang="en-US" sz="3800" u="sng"/>
              <a:t>FUTURE RESEARCH OPPORTUNITIES</a:t>
            </a:r>
            <a:endParaRPr sz="3800" u="sng"/>
          </a:p>
          <a:p>
            <a:pPr marL="0" lvl="0" indent="0" algn="ctr" rtl="0">
              <a:spcBef>
                <a:spcPts val="0"/>
              </a:spcBef>
              <a:spcAft>
                <a:spcPts val="0"/>
              </a:spcAft>
              <a:buClr>
                <a:schemeClr val="lt1"/>
              </a:buClr>
              <a:buSzPct val="159605"/>
              <a:buFont typeface="Calibri"/>
              <a:buNone/>
            </a:pPr>
            <a:r>
              <a:rPr lang="en-US" sz="2255"/>
              <a:t>(contd/-....)</a:t>
            </a:r>
            <a:endParaRPr sz="3800" u="sng"/>
          </a:p>
        </p:txBody>
      </p:sp>
      <p:sp>
        <p:nvSpPr>
          <p:cNvPr id="775" name="Google Shape;775;g1057ebf10f1_0_37"/>
          <p:cNvSpPr txBox="1"/>
          <p:nvPr/>
        </p:nvSpPr>
        <p:spPr>
          <a:xfrm>
            <a:off x="5922825" y="6303825"/>
            <a:ext cx="4260300" cy="40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This Figure describes the BERT and exBAKE Model</a:t>
            </a:r>
            <a:endParaRPr>
              <a:solidFill>
                <a:schemeClr val="lt1"/>
              </a:solidFill>
              <a:latin typeface="Calibri"/>
              <a:ea typeface="Calibri"/>
              <a:cs typeface="Calibri"/>
              <a:sym typeface="Calibri"/>
            </a:endParaRPr>
          </a:p>
        </p:txBody>
      </p:sp>
      <p:sp>
        <p:nvSpPr>
          <p:cNvPr id="776" name="Google Shape;776;g1057ebf10f1_0_37"/>
          <p:cNvSpPr txBox="1"/>
          <p:nvPr/>
        </p:nvSpPr>
        <p:spPr>
          <a:xfrm>
            <a:off x="207825" y="1939625"/>
            <a:ext cx="3962700" cy="4702800"/>
          </a:xfrm>
          <a:prstGeom prst="rect">
            <a:avLst/>
          </a:prstGeom>
          <a:noFill/>
          <a:ln>
            <a:noFill/>
          </a:ln>
        </p:spPr>
        <p:txBody>
          <a:bodyPr spcFirstLastPara="1" wrap="square" lIns="91425" tIns="91425" rIns="91425" bIns="91425" anchor="t" anchorCtr="0">
            <a:spAutoFit/>
          </a:bodyPr>
          <a:lstStyle/>
          <a:p>
            <a:pPr marL="0" lvl="0" indent="0" algn="l" rtl="0">
              <a:lnSpc>
                <a:spcPct val="123000"/>
              </a:lnSpc>
              <a:spcBef>
                <a:spcPts val="0"/>
              </a:spcBef>
              <a:spcAft>
                <a:spcPts val="0"/>
              </a:spcAft>
              <a:buNone/>
            </a:pPr>
            <a:r>
              <a:rPr lang="en-US" sz="1450" b="1">
                <a:solidFill>
                  <a:srgbClr val="1A1A1A"/>
                </a:solidFill>
                <a:highlight>
                  <a:srgbClr val="FFFFFF"/>
                </a:highlight>
                <a:latin typeface="Calibri"/>
                <a:ea typeface="Calibri"/>
                <a:cs typeface="Calibri"/>
                <a:sym typeface="Calibri"/>
              </a:rPr>
              <a:t>exBAKE: Automatic Fake News Detection Model Based on Bidirectional Encoder Representations from Transformers (BERT)</a:t>
            </a:r>
            <a:endParaRPr sz="1450" b="1">
              <a:solidFill>
                <a:srgbClr val="1A1A1A"/>
              </a:solidFill>
              <a:highlight>
                <a:srgbClr val="FFFFFF"/>
              </a:highlight>
              <a:latin typeface="Calibri"/>
              <a:ea typeface="Calibri"/>
              <a:cs typeface="Calibri"/>
              <a:sym typeface="Calibri"/>
            </a:endParaRPr>
          </a:p>
          <a:p>
            <a:pPr marL="457200" lvl="0" indent="-304800" algn="just" rtl="0">
              <a:lnSpc>
                <a:spcPct val="115000"/>
              </a:lnSpc>
              <a:spcBef>
                <a:spcPts val="1100"/>
              </a:spcBef>
              <a:spcAft>
                <a:spcPts val="0"/>
              </a:spcAft>
              <a:buClr>
                <a:schemeClr val="lt1"/>
              </a:buClr>
              <a:buSzPts val="1200"/>
              <a:buFont typeface="Calibri"/>
              <a:buChar char="●"/>
            </a:pPr>
            <a:r>
              <a:rPr lang="en-US" sz="1200">
                <a:solidFill>
                  <a:schemeClr val="lt1"/>
                </a:solidFill>
                <a:latin typeface="Calibri"/>
                <a:ea typeface="Calibri"/>
                <a:cs typeface="Calibri"/>
                <a:sym typeface="Calibri"/>
              </a:rPr>
              <a:t>BERT  is used which includes pre-training language representations developed by Google.</a:t>
            </a:r>
            <a:endParaRPr sz="1200">
              <a:solidFill>
                <a:schemeClr val="lt1"/>
              </a:solidFill>
              <a:latin typeface="Calibri"/>
              <a:ea typeface="Calibri"/>
              <a:cs typeface="Calibri"/>
              <a:sym typeface="Calibri"/>
            </a:endParaRPr>
          </a:p>
          <a:p>
            <a:pPr marL="457200" lvl="0" indent="-304800" algn="just" rtl="0">
              <a:lnSpc>
                <a:spcPct val="115000"/>
              </a:lnSpc>
              <a:spcBef>
                <a:spcPts val="1200"/>
              </a:spcBef>
              <a:spcAft>
                <a:spcPts val="0"/>
              </a:spcAft>
              <a:buClr>
                <a:schemeClr val="lt1"/>
              </a:buClr>
              <a:buSzPts val="1200"/>
              <a:buFont typeface="Calibri"/>
              <a:buChar char="●"/>
            </a:pPr>
            <a:r>
              <a:rPr lang="en-US" sz="1200">
                <a:solidFill>
                  <a:schemeClr val="lt1"/>
                </a:solidFill>
                <a:latin typeface="Calibri"/>
                <a:ea typeface="Calibri"/>
                <a:cs typeface="Calibri"/>
                <a:sym typeface="Calibri"/>
              </a:rPr>
              <a:t>Researchers found that the data was unstable, and therefore proposed to develop the BAKE model to classify the data using Weighted Cross Entropy (WCE).</a:t>
            </a:r>
            <a:endParaRPr sz="1200">
              <a:solidFill>
                <a:schemeClr val="lt1"/>
              </a:solidFill>
              <a:latin typeface="Calibri"/>
              <a:ea typeface="Calibri"/>
              <a:cs typeface="Calibri"/>
              <a:sym typeface="Calibri"/>
            </a:endParaRPr>
          </a:p>
          <a:p>
            <a:pPr marL="457200" lvl="0" indent="-304800" algn="just" rtl="0">
              <a:lnSpc>
                <a:spcPct val="115000"/>
              </a:lnSpc>
              <a:spcBef>
                <a:spcPts val="1000"/>
              </a:spcBef>
              <a:spcAft>
                <a:spcPts val="0"/>
              </a:spcAft>
              <a:buClr>
                <a:schemeClr val="lt1"/>
              </a:buClr>
              <a:buSzPts val="1200"/>
              <a:buFont typeface="Calibri"/>
              <a:buChar char="●"/>
            </a:pPr>
            <a:r>
              <a:rPr lang="en-US" sz="1200">
                <a:solidFill>
                  <a:schemeClr val="lt1"/>
                </a:solidFill>
                <a:latin typeface="Calibri"/>
                <a:ea typeface="Calibri"/>
                <a:cs typeface="Calibri"/>
                <a:sym typeface="Calibri"/>
              </a:rPr>
              <a:t>CNN and Daily Mail news data were used for BAKE pre-training. </a:t>
            </a:r>
            <a:endParaRPr sz="1200">
              <a:solidFill>
                <a:schemeClr val="lt1"/>
              </a:solidFill>
              <a:latin typeface="Calibri"/>
              <a:ea typeface="Calibri"/>
              <a:cs typeface="Calibri"/>
              <a:sym typeface="Calibri"/>
            </a:endParaRPr>
          </a:p>
          <a:p>
            <a:pPr marL="457200" lvl="0" indent="-304800" algn="just" rtl="0">
              <a:lnSpc>
                <a:spcPct val="115000"/>
              </a:lnSpc>
              <a:spcBef>
                <a:spcPts val="1000"/>
              </a:spcBef>
              <a:spcAft>
                <a:spcPts val="0"/>
              </a:spcAft>
              <a:buClr>
                <a:schemeClr val="lt1"/>
              </a:buClr>
              <a:buSzPts val="1200"/>
              <a:buFont typeface="Calibri"/>
              <a:buChar char="●"/>
            </a:pPr>
            <a:r>
              <a:rPr lang="en-US" sz="1200">
                <a:solidFill>
                  <a:schemeClr val="lt1"/>
                </a:solidFill>
                <a:latin typeface="Calibri"/>
                <a:ea typeface="Calibri"/>
                <a:cs typeface="Calibri"/>
                <a:sym typeface="Calibri"/>
              </a:rPr>
              <a:t>Finally,the performance of the proposed model exBAKE was evaluated.</a:t>
            </a:r>
            <a:endParaRPr sz="1200">
              <a:solidFill>
                <a:schemeClr val="lt1"/>
              </a:solidFill>
              <a:latin typeface="Calibri"/>
              <a:ea typeface="Calibri"/>
              <a:cs typeface="Calibri"/>
              <a:sym typeface="Calibri"/>
            </a:endParaRPr>
          </a:p>
          <a:p>
            <a:pPr marL="457200" lvl="0" indent="-304800" algn="l" rtl="0">
              <a:lnSpc>
                <a:spcPct val="115000"/>
              </a:lnSpc>
              <a:spcBef>
                <a:spcPts val="1000"/>
              </a:spcBef>
              <a:spcAft>
                <a:spcPts val="1200"/>
              </a:spcAft>
              <a:buClr>
                <a:schemeClr val="lt1"/>
              </a:buClr>
              <a:buSzPts val="1200"/>
              <a:buFont typeface="Calibri"/>
              <a:buChar char="●"/>
            </a:pPr>
            <a:r>
              <a:rPr lang="en-US" sz="1300">
                <a:solidFill>
                  <a:schemeClr val="lt1"/>
                </a:solidFill>
                <a:latin typeface="Calibri"/>
                <a:ea typeface="Calibri"/>
                <a:cs typeface="Calibri"/>
                <a:sym typeface="Calibri"/>
              </a:rPr>
              <a:t>Results indicated that the model worked best on the FNC-1 dataset, which detected fake news by analyzing the relationships between headlines and the corresponding body texts of news articles.</a:t>
            </a:r>
            <a:endParaRPr sz="700">
              <a:solidFill>
                <a:schemeClr val="lt1"/>
              </a:solidFill>
              <a:latin typeface="Calibri"/>
              <a:ea typeface="Calibri"/>
              <a:cs typeface="Calibri"/>
              <a:sym typeface="Calibri"/>
            </a:endParaRPr>
          </a:p>
        </p:txBody>
      </p:sp>
      <p:sp>
        <p:nvSpPr>
          <p:cNvPr id="777" name="Google Shape;777;g1057ebf10f1_0_37"/>
          <p:cNvSpPr txBox="1"/>
          <p:nvPr/>
        </p:nvSpPr>
        <p:spPr>
          <a:xfrm>
            <a:off x="1717975" y="810500"/>
            <a:ext cx="7980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solidFill>
                  <a:schemeClr val="lt1"/>
                </a:solidFill>
                <a:latin typeface="Calibri"/>
                <a:ea typeface="Calibri"/>
                <a:cs typeface="Calibri"/>
                <a:sym typeface="Calibri"/>
              </a:rPr>
              <a:t>Addition of Sentimental Analysis</a:t>
            </a:r>
            <a:endParaRPr sz="2600">
              <a:solidFill>
                <a:schemeClr val="lt1"/>
              </a:solidFill>
              <a:latin typeface="Calibri"/>
              <a:ea typeface="Calibri"/>
              <a:cs typeface="Calibri"/>
              <a:sym typeface="Calibri"/>
            </a:endParaRPr>
          </a:p>
        </p:txBody>
      </p:sp>
      <p:pic>
        <p:nvPicPr>
          <p:cNvPr id="778" name="Google Shape;778;g1057ebf10f1_0_37"/>
          <p:cNvPicPr preferRelativeResize="0"/>
          <p:nvPr/>
        </p:nvPicPr>
        <p:blipFill>
          <a:blip r:embed="rId3">
            <a:alphaModFix/>
          </a:blip>
          <a:stretch>
            <a:fillRect/>
          </a:stretch>
        </p:blipFill>
        <p:spPr>
          <a:xfrm>
            <a:off x="4322075" y="2034350"/>
            <a:ext cx="7391949" cy="4172475"/>
          </a:xfrm>
          <a:prstGeom prst="rect">
            <a:avLst/>
          </a:prstGeom>
          <a:noFill/>
          <a:ln>
            <a:noFill/>
          </a:ln>
        </p:spPr>
      </p:pic>
      <p:sp>
        <p:nvSpPr>
          <p:cNvPr id="779" name="Google Shape;779;g1057ebf10f1_0_37"/>
          <p:cNvSpPr txBox="1"/>
          <p:nvPr/>
        </p:nvSpPr>
        <p:spPr>
          <a:xfrm>
            <a:off x="304800" y="1336975"/>
            <a:ext cx="11409300" cy="581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US" sz="1200">
                <a:solidFill>
                  <a:schemeClr val="lt1"/>
                </a:solidFill>
                <a:latin typeface="Calibri"/>
                <a:ea typeface="Calibri"/>
                <a:cs typeface="Calibri"/>
                <a:sym typeface="Calibri"/>
              </a:rPr>
              <a:t>BERT has 12 encoder and 24 encoder models that collect statements in tokenized form and compare them to other statements. The sentimental analysis can be used in  conjunction with other models to combine all of the results in order to improve the outcome of the fake new analysis.</a:t>
            </a:r>
            <a:endParaRPr sz="12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1057ebf10f1_0_60"/>
          <p:cNvSpPr txBox="1">
            <a:spLocks noGrp="1"/>
          </p:cNvSpPr>
          <p:nvPr>
            <p:ph type="title"/>
          </p:nvPr>
        </p:nvSpPr>
        <p:spPr>
          <a:xfrm>
            <a:off x="928250" y="97000"/>
            <a:ext cx="10131300" cy="713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94736"/>
              <a:buFont typeface="Calibri"/>
              <a:buNone/>
            </a:pPr>
            <a:r>
              <a:rPr lang="en-US" sz="3800" u="sng"/>
              <a:t>FUTURE RESEARCH OPPORTUNITIES</a:t>
            </a:r>
            <a:endParaRPr sz="3800" u="sng"/>
          </a:p>
          <a:p>
            <a:pPr marL="0" lvl="0" indent="0" algn="ctr" rtl="0">
              <a:spcBef>
                <a:spcPts val="0"/>
              </a:spcBef>
              <a:spcAft>
                <a:spcPts val="0"/>
              </a:spcAft>
              <a:buClr>
                <a:schemeClr val="lt1"/>
              </a:buClr>
              <a:buSzPct val="159605"/>
              <a:buFont typeface="Calibri"/>
              <a:buNone/>
            </a:pPr>
            <a:r>
              <a:rPr lang="en-US" sz="2255"/>
              <a:t>(contd/-....)</a:t>
            </a:r>
            <a:endParaRPr sz="3800" u="sng"/>
          </a:p>
        </p:txBody>
      </p:sp>
      <p:sp>
        <p:nvSpPr>
          <p:cNvPr id="785" name="Google Shape;785;g1057ebf10f1_0_60"/>
          <p:cNvSpPr txBox="1"/>
          <p:nvPr/>
        </p:nvSpPr>
        <p:spPr>
          <a:xfrm>
            <a:off x="5901677" y="4987625"/>
            <a:ext cx="4239600" cy="369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1200">
                <a:solidFill>
                  <a:schemeClr val="lt1"/>
                </a:solidFill>
                <a:latin typeface="Calibri"/>
                <a:ea typeface="Calibri"/>
                <a:cs typeface="Calibri"/>
                <a:sym typeface="Calibri"/>
              </a:rPr>
              <a:t>Approach adapted for malicious domain detection</a:t>
            </a:r>
            <a:endParaRPr sz="1200">
              <a:solidFill>
                <a:schemeClr val="lt1"/>
              </a:solidFill>
              <a:latin typeface="Calibri"/>
              <a:ea typeface="Calibri"/>
              <a:cs typeface="Calibri"/>
              <a:sym typeface="Calibri"/>
            </a:endParaRPr>
          </a:p>
        </p:txBody>
      </p:sp>
      <p:sp>
        <p:nvSpPr>
          <p:cNvPr id="786" name="Google Shape;786;g1057ebf10f1_0_60"/>
          <p:cNvSpPr txBox="1"/>
          <p:nvPr/>
        </p:nvSpPr>
        <p:spPr>
          <a:xfrm>
            <a:off x="207825" y="1482425"/>
            <a:ext cx="3962700" cy="4677900"/>
          </a:xfrm>
          <a:prstGeom prst="rect">
            <a:avLst/>
          </a:prstGeom>
          <a:noFill/>
          <a:ln>
            <a:noFill/>
          </a:ln>
        </p:spPr>
        <p:txBody>
          <a:bodyPr spcFirstLastPara="1" wrap="square" lIns="91425" tIns="91425" rIns="91425" bIns="91425" anchor="t" anchorCtr="0">
            <a:spAutoFit/>
          </a:bodyPr>
          <a:lstStyle/>
          <a:p>
            <a:pPr marL="0" lvl="0" indent="0" algn="just" rtl="0">
              <a:lnSpc>
                <a:spcPct val="123000"/>
              </a:lnSpc>
              <a:spcBef>
                <a:spcPts val="0"/>
              </a:spcBef>
              <a:spcAft>
                <a:spcPts val="0"/>
              </a:spcAft>
              <a:buNone/>
            </a:pPr>
            <a:r>
              <a:rPr lang="en-US" sz="1700" b="1">
                <a:solidFill>
                  <a:schemeClr val="lt1"/>
                </a:solidFill>
                <a:latin typeface="Calibri"/>
                <a:ea typeface="Calibri"/>
                <a:cs typeface="Calibri"/>
                <a:sym typeface="Calibri"/>
              </a:rPr>
              <a:t>Malicious Domain Detection Using Machine Learning On Domain Name Features, Host-Based Features and Web-Based Features</a:t>
            </a:r>
            <a:endParaRPr sz="1700" b="1">
              <a:solidFill>
                <a:schemeClr val="lt1"/>
              </a:solidFill>
              <a:latin typeface="Calibri"/>
              <a:ea typeface="Calibri"/>
              <a:cs typeface="Calibri"/>
              <a:sym typeface="Calibri"/>
            </a:endParaRPr>
          </a:p>
          <a:p>
            <a:pPr marL="0" lvl="0" indent="0" algn="l" rtl="0">
              <a:lnSpc>
                <a:spcPct val="115000"/>
              </a:lnSpc>
              <a:spcBef>
                <a:spcPts val="1200"/>
              </a:spcBef>
              <a:spcAft>
                <a:spcPts val="0"/>
              </a:spcAft>
              <a:buNone/>
            </a:pPr>
            <a:r>
              <a:rPr lang="en-US" sz="1450">
                <a:solidFill>
                  <a:schemeClr val="lt1"/>
                </a:solidFill>
                <a:latin typeface="Calibri"/>
                <a:ea typeface="Calibri"/>
                <a:cs typeface="Calibri"/>
                <a:sym typeface="Calibri"/>
              </a:rPr>
              <a:t>B</a:t>
            </a:r>
            <a:r>
              <a:rPr lang="en-US" sz="1300">
                <a:solidFill>
                  <a:schemeClr val="lt1"/>
                </a:solidFill>
                <a:latin typeface="Calibri"/>
                <a:ea typeface="Calibri"/>
                <a:cs typeface="Calibri"/>
                <a:sym typeface="Calibri"/>
              </a:rPr>
              <a:t>ased on four features malicious domains were detected:</a:t>
            </a:r>
            <a:endParaRPr sz="1300">
              <a:solidFill>
                <a:schemeClr val="lt1"/>
              </a:solidFill>
              <a:latin typeface="Calibri"/>
              <a:ea typeface="Calibri"/>
              <a:cs typeface="Calibri"/>
              <a:sym typeface="Calibri"/>
            </a:endParaRPr>
          </a:p>
          <a:p>
            <a:pPr marL="400050" lvl="0" indent="-400050" algn="l" rtl="0">
              <a:lnSpc>
                <a:spcPct val="115000"/>
              </a:lnSpc>
              <a:spcBef>
                <a:spcPts val="1200"/>
              </a:spcBef>
              <a:spcAft>
                <a:spcPts val="0"/>
              </a:spcAft>
              <a:buNone/>
            </a:pPr>
            <a:r>
              <a:rPr lang="en-US" sz="1300">
                <a:solidFill>
                  <a:schemeClr val="lt1"/>
                </a:solidFill>
                <a:latin typeface="Calibri"/>
                <a:ea typeface="Calibri"/>
                <a:cs typeface="Calibri"/>
                <a:sym typeface="Calibri"/>
              </a:rPr>
              <a:t> (a) 	Blacklist of domain names and IP addresses collated from reliable and reputed resources, </a:t>
            </a:r>
            <a:endParaRPr sz="1300">
              <a:solidFill>
                <a:schemeClr val="lt1"/>
              </a:solidFill>
              <a:latin typeface="Calibri"/>
              <a:ea typeface="Calibri"/>
              <a:cs typeface="Calibri"/>
              <a:sym typeface="Calibri"/>
            </a:endParaRPr>
          </a:p>
          <a:p>
            <a:pPr marL="400050" lvl="0" indent="-400050" algn="l" rtl="0">
              <a:lnSpc>
                <a:spcPct val="115000"/>
              </a:lnSpc>
              <a:spcBef>
                <a:spcPts val="1200"/>
              </a:spcBef>
              <a:spcAft>
                <a:spcPts val="0"/>
              </a:spcAft>
              <a:buNone/>
            </a:pPr>
            <a:r>
              <a:rPr lang="en-US" sz="1300">
                <a:solidFill>
                  <a:schemeClr val="lt1"/>
                </a:solidFill>
                <a:latin typeface="Calibri"/>
                <a:ea typeface="Calibri"/>
                <a:cs typeface="Calibri"/>
                <a:sym typeface="Calibri"/>
              </a:rPr>
              <a:t>(b)	 DNS-based features extracted with support of various protocols which work on DNS infrastructure, </a:t>
            </a:r>
            <a:endParaRPr sz="1300">
              <a:solidFill>
                <a:schemeClr val="lt1"/>
              </a:solidFill>
              <a:latin typeface="Calibri"/>
              <a:ea typeface="Calibri"/>
              <a:cs typeface="Calibri"/>
              <a:sym typeface="Calibri"/>
            </a:endParaRPr>
          </a:p>
          <a:p>
            <a:pPr marL="400050" lvl="0" indent="-400050" algn="l" rtl="0">
              <a:lnSpc>
                <a:spcPct val="115000"/>
              </a:lnSpc>
              <a:spcBef>
                <a:spcPts val="1200"/>
              </a:spcBef>
              <a:spcAft>
                <a:spcPts val="0"/>
              </a:spcAft>
              <a:buNone/>
            </a:pPr>
            <a:r>
              <a:rPr lang="en-US" sz="1300">
                <a:solidFill>
                  <a:schemeClr val="lt1"/>
                </a:solidFill>
                <a:latin typeface="Calibri"/>
                <a:ea typeface="Calibri"/>
                <a:cs typeface="Calibri"/>
                <a:sym typeface="Calibri"/>
              </a:rPr>
              <a:t>(c) 	Web-based features.</a:t>
            </a:r>
            <a:endParaRPr sz="1300">
              <a:solidFill>
                <a:schemeClr val="lt1"/>
              </a:solidFill>
              <a:latin typeface="Calibri"/>
              <a:ea typeface="Calibri"/>
              <a:cs typeface="Calibri"/>
              <a:sym typeface="Calibri"/>
            </a:endParaRPr>
          </a:p>
          <a:p>
            <a:pPr marL="400050" lvl="0" indent="-400050" algn="l" rtl="0">
              <a:lnSpc>
                <a:spcPct val="115000"/>
              </a:lnSpc>
              <a:spcBef>
                <a:spcPts val="1200"/>
              </a:spcBef>
              <a:spcAft>
                <a:spcPts val="0"/>
              </a:spcAft>
              <a:buNone/>
            </a:pPr>
            <a:r>
              <a:rPr lang="en-US" sz="1300">
                <a:solidFill>
                  <a:schemeClr val="lt1"/>
                </a:solidFill>
                <a:latin typeface="Calibri"/>
                <a:ea typeface="Calibri"/>
                <a:cs typeface="Calibri"/>
                <a:sym typeface="Calibri"/>
              </a:rPr>
              <a:t>(d) 	Lexical features.</a:t>
            </a:r>
            <a:endParaRPr sz="1300">
              <a:solidFill>
                <a:schemeClr val="lt1"/>
              </a:solidFill>
              <a:latin typeface="Calibri"/>
              <a:ea typeface="Calibri"/>
              <a:cs typeface="Calibri"/>
              <a:sym typeface="Calibri"/>
            </a:endParaRPr>
          </a:p>
          <a:p>
            <a:pPr marL="457200" lvl="0" indent="0" algn="l" rtl="0">
              <a:lnSpc>
                <a:spcPct val="115000"/>
              </a:lnSpc>
              <a:spcBef>
                <a:spcPts val="1200"/>
              </a:spcBef>
              <a:spcAft>
                <a:spcPts val="1200"/>
              </a:spcAft>
              <a:buNone/>
            </a:pPr>
            <a:endParaRPr sz="1200">
              <a:solidFill>
                <a:schemeClr val="lt1"/>
              </a:solidFill>
              <a:latin typeface="Calibri"/>
              <a:ea typeface="Calibri"/>
              <a:cs typeface="Calibri"/>
              <a:sym typeface="Calibri"/>
            </a:endParaRPr>
          </a:p>
        </p:txBody>
      </p:sp>
      <p:sp>
        <p:nvSpPr>
          <p:cNvPr id="787" name="Google Shape;787;g1057ebf10f1_0_60"/>
          <p:cNvSpPr txBox="1"/>
          <p:nvPr/>
        </p:nvSpPr>
        <p:spPr>
          <a:xfrm>
            <a:off x="1717975" y="810500"/>
            <a:ext cx="7980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a:solidFill>
                  <a:schemeClr val="lt1"/>
                </a:solidFill>
                <a:latin typeface="Calibri"/>
                <a:ea typeface="Calibri"/>
                <a:cs typeface="Calibri"/>
                <a:sym typeface="Calibri"/>
              </a:rPr>
              <a:t>Domain Classifier</a:t>
            </a:r>
            <a:endParaRPr sz="3200">
              <a:solidFill>
                <a:schemeClr val="lt1"/>
              </a:solidFill>
              <a:latin typeface="Calibri"/>
              <a:ea typeface="Calibri"/>
              <a:cs typeface="Calibri"/>
              <a:sym typeface="Calibri"/>
            </a:endParaRPr>
          </a:p>
        </p:txBody>
      </p:sp>
      <p:pic>
        <p:nvPicPr>
          <p:cNvPr id="788" name="Google Shape;788;g1057ebf10f1_0_60"/>
          <p:cNvPicPr preferRelativeResize="0"/>
          <p:nvPr/>
        </p:nvPicPr>
        <p:blipFill>
          <a:blip r:embed="rId3">
            <a:alphaModFix/>
          </a:blip>
          <a:stretch>
            <a:fillRect/>
          </a:stretch>
        </p:blipFill>
        <p:spPr>
          <a:xfrm>
            <a:off x="4322925" y="1640000"/>
            <a:ext cx="7716675" cy="3195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27"/>
          <p:cNvSpPr txBox="1">
            <a:spLocks noGrp="1"/>
          </p:cNvSpPr>
          <p:nvPr>
            <p:ph type="ctrTitle"/>
          </p:nvPr>
        </p:nvSpPr>
        <p:spPr>
          <a:xfrm>
            <a:off x="0" y="322972"/>
            <a:ext cx="7197726" cy="873096"/>
          </a:xfrm>
        </p:spPr>
        <p:txBody>
          <a:bodyPr spcFirstLastPara="1" wrap="square" lIns="91425" tIns="45700" rIns="91425" bIns="45700" anchor="b" anchorCtr="0">
            <a:normAutofit/>
          </a:bodyPr>
          <a:lstStyle/>
          <a:p>
            <a:pPr marL="0" lvl="0" indent="0" rtl="0">
              <a:spcBef>
                <a:spcPts val="0"/>
              </a:spcBef>
              <a:spcAft>
                <a:spcPts val="0"/>
              </a:spcAft>
              <a:buClr>
                <a:schemeClr val="lt1"/>
              </a:buClr>
              <a:buSzPts val="3600"/>
              <a:buFont typeface="Calibri"/>
              <a:buNone/>
            </a:pPr>
            <a:r>
              <a:rPr lang="en-US" dirty="0"/>
              <a:t>FURTHER RESEARCH PLAN</a:t>
            </a:r>
            <a:endParaRPr lang="en-AU" dirty="0"/>
          </a:p>
        </p:txBody>
      </p:sp>
      <p:sp>
        <p:nvSpPr>
          <p:cNvPr id="794" name="Google Shape;794;p27"/>
          <p:cNvSpPr txBox="1">
            <a:spLocks noGrp="1"/>
          </p:cNvSpPr>
          <p:nvPr>
            <p:ph type="subTitle" idx="1"/>
          </p:nvPr>
        </p:nvSpPr>
        <p:spPr>
          <a:xfrm>
            <a:off x="405160" y="1419092"/>
            <a:ext cx="7197726" cy="1405467"/>
          </a:xfrm>
        </p:spPr>
        <p:txBody>
          <a:bodyPr spcFirstLastPara="1" wrap="square" lIns="91425" tIns="45700" rIns="91425" bIns="45700" anchor="t" anchorCtr="0">
            <a:normAutofit/>
          </a:bodyPr>
          <a:lstStyle/>
          <a:p>
            <a:pPr marL="285750" lvl="0" indent="-285750" algn="l" rtl="0">
              <a:spcBef>
                <a:spcPts val="0"/>
              </a:spcBef>
              <a:spcAft>
                <a:spcPts val="0"/>
              </a:spcAft>
              <a:buSzPts val="1800"/>
              <a:buChar char="•"/>
            </a:pPr>
            <a:r>
              <a:rPr lang="en-US" dirty="0"/>
              <a:t>Propose a new methodology to detect Fake News in Articles.</a:t>
            </a:r>
          </a:p>
          <a:p>
            <a:pPr marL="285750" lvl="0" indent="-285750" algn="l" rtl="0">
              <a:spcBef>
                <a:spcPts val="0"/>
              </a:spcBef>
              <a:spcAft>
                <a:spcPts val="0"/>
              </a:spcAft>
              <a:buSzPts val="1800"/>
              <a:buChar char="•"/>
            </a:pPr>
            <a:r>
              <a:rPr lang="en-US" dirty="0"/>
              <a:t>Obtain higher technical benchmarks with Adversarial methods of Fake News detection.</a:t>
            </a:r>
          </a:p>
          <a:p>
            <a:pPr marL="285750" lvl="0" indent="-285750" algn="l" rtl="0">
              <a:spcBef>
                <a:spcPts val="0"/>
              </a:spcBef>
              <a:spcAft>
                <a:spcPts val="0"/>
              </a:spcAft>
              <a:buSzPts val="1800"/>
              <a:buChar char="•"/>
            </a:pPr>
            <a:r>
              <a:rPr lang="en-US" dirty="0"/>
              <a:t>Developing new prospective towards is detection of Fake News.</a:t>
            </a:r>
          </a:p>
          <a:p>
            <a:pPr marL="0" lvl="0" indent="0" algn="l" rtl="0">
              <a:spcBef>
                <a:spcPts val="1000"/>
              </a:spcBef>
              <a:spcAft>
                <a:spcPts val="0"/>
              </a:spcAft>
              <a:buSzPts val="1800"/>
              <a:buNone/>
            </a:pPr>
            <a:endParaRPr lang="en-US" dirty="0"/>
          </a:p>
          <a:p>
            <a:pPr marL="285750" lvl="0" indent="-285750" algn="l" rtl="0">
              <a:spcBef>
                <a:spcPts val="1000"/>
              </a:spcBef>
              <a:spcAft>
                <a:spcPts val="0"/>
              </a:spcAft>
              <a:buSzPts val="1800"/>
              <a:buChar char="•"/>
            </a:pPr>
            <a:endParaRPr lang="en-US" dirty="0"/>
          </a:p>
        </p:txBody>
      </p:sp>
      <p:graphicFrame>
        <p:nvGraphicFramePr>
          <p:cNvPr id="2" name="Table 2">
            <a:extLst>
              <a:ext uri="{FF2B5EF4-FFF2-40B4-BE49-F238E27FC236}">
                <a16:creationId xmlns:a16="http://schemas.microsoft.com/office/drawing/2014/main" id="{0B39510A-DACA-4907-93DE-FBB21E99C910}"/>
              </a:ext>
            </a:extLst>
          </p:cNvPr>
          <p:cNvGraphicFramePr>
            <a:graphicFrameLocks noGrp="1"/>
          </p:cNvGraphicFramePr>
          <p:nvPr>
            <p:extLst>
              <p:ext uri="{D42A27DB-BD31-4B8C-83A1-F6EECF244321}">
                <p14:modId xmlns:p14="http://schemas.microsoft.com/office/powerpoint/2010/main" val="156383997"/>
              </p:ext>
            </p:extLst>
          </p:nvPr>
        </p:nvGraphicFramePr>
        <p:xfrm>
          <a:off x="3598864" y="2724198"/>
          <a:ext cx="7786533" cy="4082381"/>
        </p:xfrm>
        <a:graphic>
          <a:graphicData uri="http://schemas.openxmlformats.org/drawingml/2006/table">
            <a:tbl>
              <a:tblPr firstRow="1" bandRow="1">
                <a:tableStyleId>{30DCE34E-0114-43DB-92F0-3F2F28DE419D}</a:tableStyleId>
              </a:tblPr>
              <a:tblGrid>
                <a:gridCol w="2921019">
                  <a:extLst>
                    <a:ext uri="{9D8B030D-6E8A-4147-A177-3AD203B41FA5}">
                      <a16:colId xmlns:a16="http://schemas.microsoft.com/office/drawing/2014/main" val="4027002874"/>
                    </a:ext>
                  </a:extLst>
                </a:gridCol>
                <a:gridCol w="2432757">
                  <a:extLst>
                    <a:ext uri="{9D8B030D-6E8A-4147-A177-3AD203B41FA5}">
                      <a16:colId xmlns:a16="http://schemas.microsoft.com/office/drawing/2014/main" val="642474801"/>
                    </a:ext>
                  </a:extLst>
                </a:gridCol>
                <a:gridCol w="2432757">
                  <a:extLst>
                    <a:ext uri="{9D8B030D-6E8A-4147-A177-3AD203B41FA5}">
                      <a16:colId xmlns:a16="http://schemas.microsoft.com/office/drawing/2014/main" val="2405516523"/>
                    </a:ext>
                  </a:extLst>
                </a:gridCol>
              </a:tblGrid>
              <a:tr h="352925">
                <a:tc>
                  <a:txBody>
                    <a:bodyPr/>
                    <a:lstStyle/>
                    <a:p>
                      <a:r>
                        <a:rPr lang="en-GB" dirty="0"/>
                        <a:t>Task/Milestone</a:t>
                      </a:r>
                      <a:endParaRPr lang="en-AU" dirty="0"/>
                    </a:p>
                  </a:txBody>
                  <a:tcPr/>
                </a:tc>
                <a:tc>
                  <a:txBody>
                    <a:bodyPr/>
                    <a:lstStyle/>
                    <a:p>
                      <a:r>
                        <a:rPr lang="en-GB" dirty="0"/>
                        <a:t>Description</a:t>
                      </a:r>
                      <a:endParaRPr lang="en-AU" dirty="0"/>
                    </a:p>
                  </a:txBody>
                  <a:tcPr/>
                </a:tc>
                <a:tc>
                  <a:txBody>
                    <a:bodyPr/>
                    <a:lstStyle/>
                    <a:p>
                      <a:r>
                        <a:rPr lang="en-GB" dirty="0"/>
                        <a:t>Date</a:t>
                      </a:r>
                      <a:endParaRPr lang="en-AU" dirty="0"/>
                    </a:p>
                  </a:txBody>
                  <a:tcPr/>
                </a:tc>
                <a:extLst>
                  <a:ext uri="{0D108BD9-81ED-4DB2-BD59-A6C34878D82A}">
                    <a16:rowId xmlns:a16="http://schemas.microsoft.com/office/drawing/2014/main" val="2691288592"/>
                  </a:ext>
                </a:extLst>
              </a:tr>
              <a:tr h="49312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Draft 1 Survey</a:t>
                      </a:r>
                      <a:endParaRPr lang="en-AU" dirty="0"/>
                    </a:p>
                  </a:txBody>
                  <a:tcPr/>
                </a:tc>
                <a:tc>
                  <a:txBody>
                    <a:bodyPr/>
                    <a:lstStyle/>
                    <a:p>
                      <a:pPr marL="285750" indent="-285750">
                        <a:buFont typeface="Arial" panose="020B0604020202020204" pitchFamily="34" charset="0"/>
                        <a:buChar char="•"/>
                      </a:pPr>
                      <a:r>
                        <a:rPr lang="en-GB" dirty="0"/>
                        <a:t>Initial review of Fake News Detection addition of Actual Fake New </a:t>
                      </a:r>
                    </a:p>
                    <a:p>
                      <a:pPr marL="285750" indent="-285750">
                        <a:buFont typeface="Arial" panose="020B0604020202020204" pitchFamily="34" charset="0"/>
                        <a:buChar char="•"/>
                      </a:pPr>
                      <a:r>
                        <a:rPr lang="en-GB" dirty="0"/>
                        <a:t>Comparison table for detection techniques</a:t>
                      </a:r>
                    </a:p>
                    <a:p>
                      <a:pPr marL="285750" indent="-285750">
                        <a:buFont typeface="Arial" panose="020B0604020202020204" pitchFamily="34" charset="0"/>
                        <a:buChar char="•"/>
                      </a:pPr>
                      <a:r>
                        <a:rPr lang="en-GB" dirty="0"/>
                        <a:t>Addition of Fact Checking</a:t>
                      </a:r>
                      <a:endParaRPr lang="en-AU" dirty="0"/>
                    </a:p>
                  </a:txBody>
                  <a:tcPr/>
                </a:tc>
                <a:tc>
                  <a:txBody>
                    <a:bodyPr/>
                    <a:lstStyle/>
                    <a:p>
                      <a:r>
                        <a:rPr lang="en-GB" dirty="0"/>
                        <a:t>10</a:t>
                      </a:r>
                      <a:r>
                        <a:rPr lang="en-GB" baseline="30000" dirty="0"/>
                        <a:t>th</a:t>
                      </a:r>
                      <a:r>
                        <a:rPr lang="en-GB" dirty="0"/>
                        <a:t> December 2021</a:t>
                      </a:r>
                      <a:endParaRPr lang="en-AU" dirty="0"/>
                    </a:p>
                  </a:txBody>
                  <a:tcPr/>
                </a:tc>
                <a:extLst>
                  <a:ext uri="{0D108BD9-81ED-4DB2-BD59-A6C34878D82A}">
                    <a16:rowId xmlns:a16="http://schemas.microsoft.com/office/drawing/2014/main" val="2079682524"/>
                  </a:ext>
                </a:extLst>
              </a:tr>
              <a:tr h="49312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Final Draft 2 Survey</a:t>
                      </a:r>
                      <a:endParaRPr lang="en-AU" dirty="0"/>
                    </a:p>
                  </a:txBody>
                  <a:tcPr/>
                </a:tc>
                <a:tc>
                  <a:txBody>
                    <a:bodyPr/>
                    <a:lstStyle/>
                    <a:p>
                      <a:pPr marL="285750" indent="-285750">
                        <a:buFont typeface="Arial" panose="020B0604020202020204" pitchFamily="34" charset="0"/>
                        <a:buChar char="•"/>
                      </a:pPr>
                      <a:r>
                        <a:rPr lang="en-GB" dirty="0"/>
                        <a:t>New Prospective</a:t>
                      </a:r>
                    </a:p>
                    <a:p>
                      <a:pPr marL="285750" indent="-285750">
                        <a:buFont typeface="Arial" panose="020B0604020202020204" pitchFamily="34" charset="0"/>
                        <a:buChar char="•"/>
                      </a:pPr>
                      <a:r>
                        <a:rPr lang="en-GB" dirty="0"/>
                        <a:t>More research on generators</a:t>
                      </a:r>
                    </a:p>
                    <a:p>
                      <a:pPr marL="285750" indent="-285750">
                        <a:buFont typeface="Arial" panose="020B0604020202020204" pitchFamily="34" charset="0"/>
                        <a:buChar char="•"/>
                      </a:pPr>
                      <a:r>
                        <a:rPr lang="en-GB" dirty="0"/>
                        <a:t>New Future Research on SPO methodology</a:t>
                      </a:r>
                    </a:p>
                    <a:p>
                      <a:pPr marL="285750" indent="-285750">
                        <a:buFont typeface="Arial" panose="020B0604020202020204" pitchFamily="34" charset="0"/>
                        <a:buChar char="•"/>
                      </a:pPr>
                      <a:endParaRPr lang="en-AU" dirty="0"/>
                    </a:p>
                  </a:txBody>
                  <a:tcPr/>
                </a:tc>
                <a:tc>
                  <a:txBody>
                    <a:bodyPr/>
                    <a:lstStyle/>
                    <a:p>
                      <a:r>
                        <a:rPr lang="en-GB" dirty="0"/>
                        <a:t>24</a:t>
                      </a:r>
                      <a:r>
                        <a:rPr lang="en-GB" baseline="30000" dirty="0"/>
                        <a:t>st</a:t>
                      </a:r>
                      <a:r>
                        <a:rPr lang="en-GB" dirty="0"/>
                        <a:t> December 2021</a:t>
                      </a:r>
                      <a:endParaRPr lang="en-AU" dirty="0"/>
                    </a:p>
                  </a:txBody>
                  <a:tcPr/>
                </a:tc>
                <a:extLst>
                  <a:ext uri="{0D108BD9-81ED-4DB2-BD59-A6C34878D82A}">
                    <a16:rowId xmlns:a16="http://schemas.microsoft.com/office/drawing/2014/main" val="2847594403"/>
                  </a:ext>
                </a:extLst>
              </a:tr>
              <a:tr h="49312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Technical Review</a:t>
                      </a:r>
                      <a:endParaRPr lang="en-AU" dirty="0"/>
                    </a:p>
                  </a:txBody>
                  <a:tcPr/>
                </a:tc>
                <a:tc>
                  <a:txBody>
                    <a:bodyPr/>
                    <a:lstStyle/>
                    <a:p>
                      <a:r>
                        <a:rPr lang="en-GB" dirty="0"/>
                        <a:t>More improvement </a:t>
                      </a:r>
                      <a:endParaRPr lang="en-AU" dirty="0"/>
                    </a:p>
                  </a:txBody>
                  <a:tcPr/>
                </a:tc>
                <a:tc>
                  <a:txBody>
                    <a:bodyPr/>
                    <a:lstStyle/>
                    <a:p>
                      <a:r>
                        <a:rPr lang="en-GB" dirty="0"/>
                        <a:t>Spring 2022</a:t>
                      </a:r>
                      <a:endParaRPr lang="en-AU" dirty="0"/>
                    </a:p>
                  </a:txBody>
                  <a:tcPr/>
                </a:tc>
                <a:extLst>
                  <a:ext uri="{0D108BD9-81ED-4DB2-BD59-A6C34878D82A}">
                    <a16:rowId xmlns:a16="http://schemas.microsoft.com/office/drawing/2014/main" val="4024407932"/>
                  </a:ext>
                </a:extLst>
              </a:tr>
              <a:tr h="49312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Final Publication 2</a:t>
                      </a:r>
                      <a:endParaRPr lang="en-AU" dirty="0"/>
                    </a:p>
                  </a:txBody>
                  <a:tcPr/>
                </a:tc>
                <a:tc>
                  <a:txBody>
                    <a:bodyPr/>
                    <a:lstStyle/>
                    <a:p>
                      <a:r>
                        <a:rPr lang="en-GB" dirty="0"/>
                        <a:t>TBH</a:t>
                      </a:r>
                      <a:endParaRPr lang="en-AU" dirty="0"/>
                    </a:p>
                  </a:txBody>
                  <a:tcPr/>
                </a:tc>
                <a:tc>
                  <a:txBody>
                    <a:bodyPr/>
                    <a:lstStyle/>
                    <a:p>
                      <a:r>
                        <a:rPr lang="en-GB" dirty="0"/>
                        <a:t>December 2021</a:t>
                      </a:r>
                      <a:endParaRPr lang="en-AU" dirty="0"/>
                    </a:p>
                  </a:txBody>
                  <a:tcPr/>
                </a:tc>
                <a:extLst>
                  <a:ext uri="{0D108BD9-81ED-4DB2-BD59-A6C34878D82A}">
                    <a16:rowId xmlns:a16="http://schemas.microsoft.com/office/drawing/2014/main" val="153164829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8"/>
        <p:cNvGrpSpPr/>
        <p:nvPr/>
      </p:nvGrpSpPr>
      <p:grpSpPr>
        <a:xfrm>
          <a:off x="0" y="0"/>
          <a:ext cx="0" cy="0"/>
          <a:chOff x="0" y="0"/>
          <a:chExt cx="0" cy="0"/>
        </a:xfrm>
      </p:grpSpPr>
      <p:pic>
        <p:nvPicPr>
          <p:cNvPr id="799" name="Google Shape;799;p28"/>
          <p:cNvPicPr preferRelativeResize="0"/>
          <p:nvPr/>
        </p:nvPicPr>
        <p:blipFill rotWithShape="1">
          <a:blip r:embed="rId4">
            <a:alphaModFix/>
          </a:blip>
          <a:srcRect/>
          <a:stretch/>
        </p:blipFill>
        <p:spPr>
          <a:xfrm>
            <a:off x="0" y="0"/>
            <a:ext cx="12188825" cy="6856214"/>
          </a:xfrm>
          <a:prstGeom prst="rect">
            <a:avLst/>
          </a:prstGeom>
          <a:noFill/>
          <a:ln>
            <a:noFill/>
          </a:ln>
        </p:spPr>
      </p:pic>
      <p:pic>
        <p:nvPicPr>
          <p:cNvPr id="800" name="Google Shape;800;p28"/>
          <p:cNvPicPr preferRelativeResize="0"/>
          <p:nvPr/>
        </p:nvPicPr>
        <p:blipFill rotWithShape="1">
          <a:blip r:embed="rId5">
            <a:alphaModFix/>
          </a:blip>
          <a:srcRect/>
          <a:stretch/>
        </p:blipFill>
        <p:spPr>
          <a:xfrm>
            <a:off x="0" y="0"/>
            <a:ext cx="12188825" cy="6856214"/>
          </a:xfrm>
          <a:prstGeom prst="rect">
            <a:avLst/>
          </a:prstGeom>
          <a:noFill/>
          <a:ln>
            <a:noFill/>
          </a:ln>
        </p:spPr>
      </p:pic>
      <p:sp>
        <p:nvSpPr>
          <p:cNvPr id="801" name="Google Shape;801;p28"/>
          <p:cNvSpPr txBox="1">
            <a:spLocks noGrp="1"/>
          </p:cNvSpPr>
          <p:nvPr>
            <p:ph type="title"/>
          </p:nvPr>
        </p:nvSpPr>
        <p:spPr>
          <a:xfrm>
            <a:off x="4916129" y="1964267"/>
            <a:ext cx="6243996" cy="2421464"/>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lt1"/>
              </a:buClr>
              <a:buSzPts val="4800"/>
              <a:buFont typeface="Calibri"/>
              <a:buNone/>
            </a:pPr>
            <a:r>
              <a:rPr lang="en-US" sz="4800"/>
              <a:t>ANY QUESTIONS?</a:t>
            </a:r>
            <a:endParaRPr/>
          </a:p>
        </p:txBody>
      </p:sp>
      <p:pic>
        <p:nvPicPr>
          <p:cNvPr id="802" name="Google Shape;802;p28" descr="Question mark on green pastel background"/>
          <p:cNvPicPr preferRelativeResize="0"/>
          <p:nvPr/>
        </p:nvPicPr>
        <p:blipFill rotWithShape="1">
          <a:blip r:embed="rId6">
            <a:alphaModFix/>
          </a:blip>
          <a:srcRect l="44646" r="4654"/>
          <a:stretch/>
        </p:blipFill>
        <p:spPr>
          <a:xfrm>
            <a:off x="20" y="975"/>
            <a:ext cx="4635988"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801"/>
                                        </p:tgtEl>
                                        <p:attrNameLst>
                                          <p:attrName>style.visibility</p:attrName>
                                        </p:attrNameLst>
                                      </p:cBhvr>
                                      <p:to>
                                        <p:strVal val="visible"/>
                                      </p:to>
                                    </p:set>
                                    <p:animEffect transition="in" filter="fade">
                                      <p:cBhvr>
                                        <p:cTn id="7" dur="7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6"/>
        <p:cNvGrpSpPr/>
        <p:nvPr/>
      </p:nvGrpSpPr>
      <p:grpSpPr>
        <a:xfrm>
          <a:off x="0" y="0"/>
          <a:ext cx="0" cy="0"/>
          <a:chOff x="0" y="0"/>
          <a:chExt cx="0" cy="0"/>
        </a:xfrm>
      </p:grpSpPr>
      <p:pic>
        <p:nvPicPr>
          <p:cNvPr id="807" name="Google Shape;807;p29"/>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808" name="Google Shape;808;p29"/>
          <p:cNvSpPr txBox="1">
            <a:spLocks noGrp="1"/>
          </p:cNvSpPr>
          <p:nvPr>
            <p:ph type="title"/>
          </p:nvPr>
        </p:nvSpPr>
        <p:spPr>
          <a:xfrm>
            <a:off x="643464" y="4562167"/>
            <a:ext cx="10905069" cy="1150373"/>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lt1"/>
              </a:buClr>
              <a:buSzPts val="4800"/>
              <a:buFont typeface="Calibri"/>
              <a:buNone/>
            </a:pPr>
            <a:r>
              <a:rPr lang="en-US" sz="4800"/>
              <a:t>THANK YOU</a:t>
            </a:r>
            <a:endParaRPr/>
          </a:p>
        </p:txBody>
      </p:sp>
      <p:pic>
        <p:nvPicPr>
          <p:cNvPr id="809" name="Google Shape;809;p29" descr="Smiling Face with No Fill"/>
          <p:cNvPicPr preferRelativeResize="0"/>
          <p:nvPr/>
        </p:nvPicPr>
        <p:blipFill rotWithShape="1">
          <a:blip r:embed="rId5">
            <a:alphaModFix/>
          </a:blip>
          <a:srcRect/>
          <a:stretch/>
        </p:blipFill>
        <p:spPr>
          <a:xfrm>
            <a:off x="4296148" y="643464"/>
            <a:ext cx="3604072" cy="3604072"/>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09"/>
                                        </p:tgtEl>
                                        <p:attrNameLst>
                                          <p:attrName>style.visibility</p:attrName>
                                        </p:attrNameLst>
                                      </p:cBhvr>
                                      <p:to>
                                        <p:strVal val="visible"/>
                                      </p:to>
                                    </p:set>
                                    <p:animEffect transition="in" filter="fade">
                                      <p:cBhvr>
                                        <p:cTn id="7" dur="700"/>
                                        <p:tgtEl>
                                          <p:spTgt spid="809"/>
                                        </p:tgtEl>
                                      </p:cBhvr>
                                    </p:animEffect>
                                  </p:childTnLst>
                                </p:cTn>
                              </p:par>
                              <p:par>
                                <p:cTn id="8" presetID="10" presetClass="entr" presetSubtype="0" fill="hold" nodeType="withEffect">
                                  <p:stCondLst>
                                    <p:cond delay="1000"/>
                                  </p:stCondLst>
                                  <p:childTnLst>
                                    <p:set>
                                      <p:cBhvr>
                                        <p:cTn id="9" dur="1" fill="hold">
                                          <p:stCondLst>
                                            <p:cond delay="0"/>
                                          </p:stCondLst>
                                        </p:cTn>
                                        <p:tgtEl>
                                          <p:spTgt spid="808"/>
                                        </p:tgtEl>
                                        <p:attrNameLst>
                                          <p:attrName>style.visibility</p:attrName>
                                        </p:attrNameLst>
                                      </p:cBhvr>
                                      <p:to>
                                        <p:strVal val="visible"/>
                                      </p:to>
                                    </p:set>
                                    <p:animEffect transition="in" filter="fade">
                                      <p:cBhvr>
                                        <p:cTn id="10" dur="400"/>
                                        <p:tgtEl>
                                          <p:spTgt spid="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5"/>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14" name="Google Shape;214;p5"/>
          <p:cNvSpPr txBox="1">
            <a:spLocks noGrp="1"/>
          </p:cNvSpPr>
          <p:nvPr>
            <p:ph type="title"/>
          </p:nvPr>
        </p:nvSpPr>
        <p:spPr>
          <a:xfrm>
            <a:off x="5459709" y="4050264"/>
            <a:ext cx="5700416" cy="1412858"/>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lt1"/>
              </a:buClr>
              <a:buSzPts val="4000"/>
              <a:buFont typeface="Calibri"/>
              <a:buNone/>
            </a:pPr>
            <a:r>
              <a:rPr lang="en-US" sz="4000"/>
              <a:t>WHAT IS FAKE NEWS?</a:t>
            </a:r>
            <a:endParaRPr/>
          </a:p>
        </p:txBody>
      </p:sp>
      <p:grpSp>
        <p:nvGrpSpPr>
          <p:cNvPr id="215" name="Google Shape;215;p5"/>
          <p:cNvGrpSpPr/>
          <p:nvPr/>
        </p:nvGrpSpPr>
        <p:grpSpPr>
          <a:xfrm rot="-10260934">
            <a:off x="6271702" y="-388326"/>
            <a:ext cx="4860947" cy="4224413"/>
            <a:chOff x="5281603" y="104899"/>
            <a:chExt cx="6910397" cy="6005491"/>
          </a:xfrm>
        </p:grpSpPr>
        <p:sp>
          <p:nvSpPr>
            <p:cNvPr id="216" name="Google Shape;216;p5"/>
            <p:cNvSpPr/>
            <p:nvPr/>
          </p:nvSpPr>
          <p:spPr>
            <a:xfrm>
              <a:off x="5281603" y="104899"/>
              <a:ext cx="6896713" cy="6005491"/>
            </a:xfrm>
            <a:custGeom>
              <a:avLst/>
              <a:gdLst/>
              <a:ahLst/>
              <a:cxnLst/>
              <a:rect l="l" t="t" r="r" b="b"/>
              <a:pathLst>
                <a:path w="6896713" h="6005491" extrusionOk="0">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17" name="Google Shape;217;p5"/>
            <p:cNvGrpSpPr/>
            <p:nvPr/>
          </p:nvGrpSpPr>
          <p:grpSpPr>
            <a:xfrm>
              <a:off x="5516218" y="331504"/>
              <a:ext cx="6675782" cy="5276654"/>
              <a:chOff x="5516218" y="331504"/>
              <a:chExt cx="6675782" cy="5276654"/>
            </a:xfrm>
          </p:grpSpPr>
          <p:cxnSp>
            <p:nvCxnSpPr>
              <p:cNvPr id="218" name="Google Shape;218;p5"/>
              <p:cNvCxnSpPr/>
              <p:nvPr/>
            </p:nvCxnSpPr>
            <p:spPr>
              <a:xfrm flipH="1">
                <a:off x="9266830" y="3315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9" name="Google Shape;219;p5"/>
              <p:cNvCxnSpPr/>
              <p:nvPr/>
            </p:nvCxnSpPr>
            <p:spPr>
              <a:xfrm rot="120000" flipH="1">
                <a:off x="9408861" y="3383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0" name="Google Shape;220;p5"/>
              <p:cNvCxnSpPr/>
              <p:nvPr/>
            </p:nvCxnSpPr>
            <p:spPr>
              <a:xfrm rot="240000" flipH="1">
                <a:off x="9551700" y="34763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1" name="Google Shape;221;p5"/>
              <p:cNvCxnSpPr/>
              <p:nvPr/>
            </p:nvCxnSpPr>
            <p:spPr>
              <a:xfrm rot="360000" flipH="1">
                <a:off x="9688748" y="36808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2" name="Google Shape;222;p5"/>
              <p:cNvCxnSpPr/>
              <p:nvPr/>
            </p:nvCxnSpPr>
            <p:spPr>
              <a:xfrm rot="540000" flipH="1">
                <a:off x="9824866" y="38922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3" name="Google Shape;223;p5"/>
              <p:cNvCxnSpPr/>
              <p:nvPr/>
            </p:nvCxnSpPr>
            <p:spPr>
              <a:xfrm rot="660000" flipH="1">
                <a:off x="9966867" y="41754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4" name="Google Shape;224;p5"/>
              <p:cNvCxnSpPr/>
              <p:nvPr/>
            </p:nvCxnSpPr>
            <p:spPr>
              <a:xfrm rot="780000" flipH="1">
                <a:off x="10104425" y="4458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5" name="Google Shape;225;p5"/>
              <p:cNvCxnSpPr/>
              <p:nvPr/>
            </p:nvCxnSpPr>
            <p:spPr>
              <a:xfrm rot="900000" flipH="1">
                <a:off x="10240513" y="47948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6" name="Google Shape;226;p5"/>
              <p:cNvCxnSpPr/>
              <p:nvPr/>
            </p:nvCxnSpPr>
            <p:spPr>
              <a:xfrm rot="1080000" flipH="1">
                <a:off x="10373882" y="52435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7" name="Google Shape;227;p5"/>
              <p:cNvCxnSpPr/>
              <p:nvPr/>
            </p:nvCxnSpPr>
            <p:spPr>
              <a:xfrm rot="1200000" flipH="1">
                <a:off x="10505632" y="570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8" name="Google Shape;228;p5"/>
              <p:cNvCxnSpPr/>
              <p:nvPr/>
            </p:nvCxnSpPr>
            <p:spPr>
              <a:xfrm rot="1320000" flipH="1">
                <a:off x="10637382" y="62134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9" name="Google Shape;229;p5"/>
              <p:cNvCxnSpPr/>
              <p:nvPr/>
            </p:nvCxnSpPr>
            <p:spPr>
              <a:xfrm rot="1440000" flipH="1">
                <a:off x="10760965" y="69043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0" name="Google Shape;230;p5"/>
              <p:cNvCxnSpPr/>
              <p:nvPr/>
            </p:nvCxnSpPr>
            <p:spPr>
              <a:xfrm rot="1620000" flipH="1">
                <a:off x="10888991" y="755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1" name="Google Shape;231;p5"/>
              <p:cNvCxnSpPr/>
              <p:nvPr/>
            </p:nvCxnSpPr>
            <p:spPr>
              <a:xfrm rot="1740000" flipH="1">
                <a:off x="11010193" y="81974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2" name="Google Shape;232;p5"/>
              <p:cNvCxnSpPr/>
              <p:nvPr/>
            </p:nvCxnSpPr>
            <p:spPr>
              <a:xfrm rot="1860000" flipH="1">
                <a:off x="11129014" y="89566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3" name="Google Shape;233;p5"/>
              <p:cNvCxnSpPr/>
              <p:nvPr/>
            </p:nvCxnSpPr>
            <p:spPr>
              <a:xfrm rot="1980000" flipH="1">
                <a:off x="11249872" y="968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4" name="Google Shape;234;p5"/>
              <p:cNvCxnSpPr/>
              <p:nvPr/>
            </p:nvCxnSpPr>
            <p:spPr>
              <a:xfrm rot="2160000" flipH="1">
                <a:off x="11366875" y="10480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5" name="Google Shape;235;p5"/>
              <p:cNvCxnSpPr/>
              <p:nvPr/>
            </p:nvCxnSpPr>
            <p:spPr>
              <a:xfrm rot="2280000" flipH="1">
                <a:off x="11474058" y="11315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6" name="Google Shape;236;p5"/>
              <p:cNvCxnSpPr/>
              <p:nvPr/>
            </p:nvCxnSpPr>
            <p:spPr>
              <a:xfrm rot="2400000" flipH="1">
                <a:off x="11583303" y="122179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7" name="Google Shape;237;p5"/>
              <p:cNvCxnSpPr/>
              <p:nvPr/>
            </p:nvCxnSpPr>
            <p:spPr>
              <a:xfrm rot="2520000" flipH="1">
                <a:off x="11685344" y="132177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8" name="Google Shape;238;p5"/>
              <p:cNvCxnSpPr/>
              <p:nvPr/>
            </p:nvCxnSpPr>
            <p:spPr>
              <a:xfrm rot="2700000" flipH="1">
                <a:off x="11787704" y="14176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9" name="Google Shape;239;p5"/>
              <p:cNvCxnSpPr/>
              <p:nvPr/>
            </p:nvCxnSpPr>
            <p:spPr>
              <a:xfrm rot="2820000" flipH="1">
                <a:off x="11880859" y="15179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0" name="Google Shape;240;p5"/>
              <p:cNvCxnSpPr/>
              <p:nvPr/>
            </p:nvCxnSpPr>
            <p:spPr>
              <a:xfrm rot="2940000" flipH="1">
                <a:off x="11969252" y="162743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1" name="Google Shape;241;p5"/>
              <p:cNvCxnSpPr/>
              <p:nvPr/>
            </p:nvCxnSpPr>
            <p:spPr>
              <a:xfrm rot="3060000" flipH="1">
                <a:off x="12062016" y="173601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2" name="Google Shape;242;p5"/>
              <p:cNvCxnSpPr/>
              <p:nvPr/>
            </p:nvCxnSpPr>
            <p:spPr>
              <a:xfrm flipH="1">
                <a:off x="12074680" y="1910249"/>
                <a:ext cx="117320" cy="82912"/>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3" name="Google Shape;243;p5"/>
              <p:cNvCxnSpPr/>
              <p:nvPr/>
            </p:nvCxnSpPr>
            <p:spPr>
              <a:xfrm flipH="1">
                <a:off x="12149943" y="2083594"/>
                <a:ext cx="39676" cy="21436"/>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4" name="Google Shape;244;p5"/>
              <p:cNvCxnSpPr/>
              <p:nvPr/>
            </p:nvCxnSpPr>
            <p:spPr>
              <a:xfrm rot="-180000" flipH="1">
                <a:off x="9127990" y="33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5" name="Google Shape;245;p5"/>
              <p:cNvCxnSpPr/>
              <p:nvPr/>
            </p:nvCxnSpPr>
            <p:spPr>
              <a:xfrm rot="-300000" flipH="1">
                <a:off x="8987576" y="33663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6" name="Google Shape;246;p5"/>
              <p:cNvCxnSpPr/>
              <p:nvPr/>
            </p:nvCxnSpPr>
            <p:spPr>
              <a:xfrm rot="-420000" flipH="1">
                <a:off x="8844859" y="35117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7" name="Google Shape;247;p5"/>
              <p:cNvCxnSpPr/>
              <p:nvPr/>
            </p:nvCxnSpPr>
            <p:spPr>
              <a:xfrm rot="-540000" flipH="1">
                <a:off x="8706904" y="3657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8" name="Google Shape;248;p5"/>
              <p:cNvCxnSpPr/>
              <p:nvPr/>
            </p:nvCxnSpPr>
            <p:spPr>
              <a:xfrm rot="-720000" flipH="1">
                <a:off x="8568008" y="3878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49" name="Google Shape;249;p5"/>
              <p:cNvCxnSpPr/>
              <p:nvPr/>
            </p:nvCxnSpPr>
            <p:spPr>
              <a:xfrm rot="-840000" flipH="1">
                <a:off x="8429112" y="4100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0" name="Google Shape;250;p5"/>
              <p:cNvCxnSpPr/>
              <p:nvPr/>
            </p:nvCxnSpPr>
            <p:spPr>
              <a:xfrm rot="-960000" flipH="1">
                <a:off x="8294968" y="4462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1" name="Google Shape;251;p5"/>
              <p:cNvCxnSpPr/>
              <p:nvPr/>
            </p:nvCxnSpPr>
            <p:spPr>
              <a:xfrm rot="-1080000" flipH="1">
                <a:off x="8160824" y="48237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2" name="Google Shape;252;p5"/>
              <p:cNvCxnSpPr/>
              <p:nvPr/>
            </p:nvCxnSpPr>
            <p:spPr>
              <a:xfrm rot="-1260000" flipH="1">
                <a:off x="8027689" y="53184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3" name="Google Shape;253;p5"/>
              <p:cNvCxnSpPr/>
              <p:nvPr/>
            </p:nvCxnSpPr>
            <p:spPr>
              <a:xfrm rot="-1380000" flipH="1">
                <a:off x="7894554" y="58132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4" name="Google Shape;254;p5"/>
              <p:cNvCxnSpPr/>
              <p:nvPr/>
            </p:nvCxnSpPr>
            <p:spPr>
              <a:xfrm rot="-1500000" flipH="1">
                <a:off x="7761419" y="63079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5" name="Google Shape;255;p5"/>
              <p:cNvCxnSpPr/>
              <p:nvPr/>
            </p:nvCxnSpPr>
            <p:spPr>
              <a:xfrm rot="-1620000" flipH="1">
                <a:off x="7636645" y="6898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6" name="Google Shape;256;p5"/>
              <p:cNvCxnSpPr/>
              <p:nvPr/>
            </p:nvCxnSpPr>
            <p:spPr>
              <a:xfrm rot="-1800000" flipH="1">
                <a:off x="7511871" y="75119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7" name="Google Shape;257;p5"/>
              <p:cNvCxnSpPr/>
              <p:nvPr/>
            </p:nvCxnSpPr>
            <p:spPr>
              <a:xfrm rot="-1920000" flipH="1">
                <a:off x="7387899" y="81977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8" name="Google Shape;258;p5"/>
              <p:cNvCxnSpPr/>
              <p:nvPr/>
            </p:nvCxnSpPr>
            <p:spPr>
              <a:xfrm rot="-2040000" flipH="1">
                <a:off x="7268530" y="8931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59" name="Google Shape;259;p5"/>
              <p:cNvCxnSpPr/>
              <p:nvPr/>
            </p:nvCxnSpPr>
            <p:spPr>
              <a:xfrm rot="-2160000" flipH="1">
                <a:off x="7152030" y="9765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0" name="Google Shape;260;p5"/>
              <p:cNvCxnSpPr/>
              <p:nvPr/>
            </p:nvCxnSpPr>
            <p:spPr>
              <a:xfrm rot="-2340000" flipH="1">
                <a:off x="7041695" y="10600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1" name="Google Shape;261;p5"/>
              <p:cNvCxnSpPr/>
              <p:nvPr/>
            </p:nvCxnSpPr>
            <p:spPr>
              <a:xfrm rot="-2460000" flipH="1">
                <a:off x="6931360" y="114346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2" name="Google Shape;262;p5"/>
              <p:cNvCxnSpPr/>
              <p:nvPr/>
            </p:nvCxnSpPr>
            <p:spPr>
              <a:xfrm rot="-2580000" flipH="1">
                <a:off x="6819070" y="123586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3" name="Google Shape;263;p5"/>
              <p:cNvCxnSpPr/>
              <p:nvPr/>
            </p:nvCxnSpPr>
            <p:spPr>
              <a:xfrm rot="-2700000" flipH="1">
                <a:off x="6721359" y="133274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4" name="Google Shape;264;p5"/>
              <p:cNvCxnSpPr/>
              <p:nvPr/>
            </p:nvCxnSpPr>
            <p:spPr>
              <a:xfrm rot="-2880000" flipH="1">
                <a:off x="6617467" y="1429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5" name="Google Shape;265;p5"/>
              <p:cNvCxnSpPr/>
              <p:nvPr/>
            </p:nvCxnSpPr>
            <p:spPr>
              <a:xfrm rot="-3000000" flipH="1">
                <a:off x="6520032" y="15272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6" name="Google Shape;266;p5"/>
              <p:cNvCxnSpPr/>
              <p:nvPr/>
            </p:nvCxnSpPr>
            <p:spPr>
              <a:xfrm rot="-3120000" flipH="1">
                <a:off x="6429579" y="16416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7" name="Google Shape;267;p5"/>
              <p:cNvCxnSpPr/>
              <p:nvPr/>
            </p:nvCxnSpPr>
            <p:spPr>
              <a:xfrm rot="-3240000" flipH="1">
                <a:off x="6340532" y="1750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8" name="Google Shape;268;p5"/>
              <p:cNvCxnSpPr/>
              <p:nvPr/>
            </p:nvCxnSpPr>
            <p:spPr>
              <a:xfrm rot="-3420000" flipH="1">
                <a:off x="6261757" y="18601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69" name="Google Shape;269;p5"/>
              <p:cNvCxnSpPr/>
              <p:nvPr/>
            </p:nvCxnSpPr>
            <p:spPr>
              <a:xfrm rot="-3540000" flipH="1">
                <a:off x="6184144" y="19796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0" name="Google Shape;270;p5"/>
              <p:cNvCxnSpPr/>
              <p:nvPr/>
            </p:nvCxnSpPr>
            <p:spPr>
              <a:xfrm rot="-3660000" flipH="1">
                <a:off x="6106531" y="20990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1" name="Google Shape;271;p5"/>
              <p:cNvCxnSpPr/>
              <p:nvPr/>
            </p:nvCxnSpPr>
            <p:spPr>
              <a:xfrm rot="-3780000" flipH="1">
                <a:off x="6043206" y="222255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2" name="Google Shape;272;p5"/>
              <p:cNvCxnSpPr/>
              <p:nvPr/>
            </p:nvCxnSpPr>
            <p:spPr>
              <a:xfrm rot="-3960000" flipH="1">
                <a:off x="5978913" y="234430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3" name="Google Shape;273;p5"/>
              <p:cNvCxnSpPr/>
              <p:nvPr/>
            </p:nvCxnSpPr>
            <p:spPr>
              <a:xfrm rot="-4080000" flipH="1">
                <a:off x="5912438" y="24706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4" name="Google Shape;274;p5"/>
              <p:cNvCxnSpPr/>
              <p:nvPr/>
            </p:nvCxnSpPr>
            <p:spPr>
              <a:xfrm rot="-4200000" flipH="1">
                <a:off x="5858875" y="260092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5" name="Google Shape;275;p5"/>
              <p:cNvCxnSpPr/>
              <p:nvPr/>
            </p:nvCxnSpPr>
            <p:spPr>
              <a:xfrm rot="-4320000" flipH="1">
                <a:off x="5808182" y="273404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6" name="Google Shape;276;p5"/>
              <p:cNvCxnSpPr/>
              <p:nvPr/>
            </p:nvCxnSpPr>
            <p:spPr>
              <a:xfrm rot="-4500000" flipH="1">
                <a:off x="5773263" y="28668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7" name="Google Shape;277;p5"/>
              <p:cNvCxnSpPr/>
              <p:nvPr/>
            </p:nvCxnSpPr>
            <p:spPr>
              <a:xfrm rot="-4620000" flipH="1">
                <a:off x="5735963" y="300206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8" name="Google Shape;278;p5"/>
              <p:cNvCxnSpPr/>
              <p:nvPr/>
            </p:nvCxnSpPr>
            <p:spPr>
              <a:xfrm rot="-4740000" flipH="1">
                <a:off x="5700105" y="31389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79" name="Google Shape;279;p5"/>
              <p:cNvCxnSpPr/>
              <p:nvPr/>
            </p:nvCxnSpPr>
            <p:spPr>
              <a:xfrm rot="-4860000" flipH="1">
                <a:off x="5665939" y="327548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0" name="Google Shape;280;p5"/>
              <p:cNvCxnSpPr/>
              <p:nvPr/>
            </p:nvCxnSpPr>
            <p:spPr>
              <a:xfrm rot="-5040000" flipH="1">
                <a:off x="5644476" y="341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1" name="Google Shape;281;p5"/>
              <p:cNvCxnSpPr/>
              <p:nvPr/>
            </p:nvCxnSpPr>
            <p:spPr>
              <a:xfrm rot="-5160000" flipH="1">
                <a:off x="5626530" y="3554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2" name="Google Shape;282;p5"/>
              <p:cNvCxnSpPr/>
              <p:nvPr/>
            </p:nvCxnSpPr>
            <p:spPr>
              <a:xfrm rot="-5280000" flipH="1">
                <a:off x="5616429" y="36918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3" name="Google Shape;283;p5"/>
              <p:cNvCxnSpPr/>
              <p:nvPr/>
            </p:nvCxnSpPr>
            <p:spPr>
              <a:xfrm rot="-5400000" flipH="1">
                <a:off x="5611319" y="38353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4" name="Google Shape;284;p5"/>
              <p:cNvCxnSpPr/>
              <p:nvPr/>
            </p:nvCxnSpPr>
            <p:spPr>
              <a:xfrm rot="-5580000" flipH="1">
                <a:off x="5608540" y="397572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5" name="Google Shape;285;p5"/>
              <p:cNvCxnSpPr/>
              <p:nvPr/>
            </p:nvCxnSpPr>
            <p:spPr>
              <a:xfrm rot="-5700000" flipH="1">
                <a:off x="5605761" y="41160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6" name="Google Shape;286;p5"/>
              <p:cNvCxnSpPr/>
              <p:nvPr/>
            </p:nvCxnSpPr>
            <p:spPr>
              <a:xfrm rot="-5820000" flipH="1">
                <a:off x="5624195" y="425421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7" name="Google Shape;287;p5"/>
              <p:cNvCxnSpPr/>
              <p:nvPr/>
            </p:nvCxnSpPr>
            <p:spPr>
              <a:xfrm rot="-5940000" flipH="1">
                <a:off x="5642629" y="43923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8" name="Google Shape;288;p5"/>
              <p:cNvCxnSpPr/>
              <p:nvPr/>
            </p:nvCxnSpPr>
            <p:spPr>
              <a:xfrm rot="-6120000" flipH="1">
                <a:off x="5654818" y="45363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89" name="Google Shape;289;p5"/>
              <p:cNvCxnSpPr/>
              <p:nvPr/>
            </p:nvCxnSpPr>
            <p:spPr>
              <a:xfrm rot="-6240000" flipH="1">
                <a:off x="5684446" y="467136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90" name="Google Shape;290;p5"/>
              <p:cNvCxnSpPr/>
              <p:nvPr/>
            </p:nvCxnSpPr>
            <p:spPr>
              <a:xfrm rot="-6360000" flipH="1">
                <a:off x="5714074" y="48087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91" name="Google Shape;291;p5"/>
              <p:cNvCxnSpPr/>
              <p:nvPr/>
            </p:nvCxnSpPr>
            <p:spPr>
              <a:xfrm rot="-6480000" flipH="1">
                <a:off x="5748464" y="49484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92" name="Google Shape;292;p5"/>
              <p:cNvCxnSpPr/>
              <p:nvPr/>
            </p:nvCxnSpPr>
            <p:spPr>
              <a:xfrm rot="-6660000" flipH="1">
                <a:off x="5792091" y="507760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93" name="Google Shape;293;p5"/>
              <p:cNvCxnSpPr/>
              <p:nvPr/>
            </p:nvCxnSpPr>
            <p:spPr>
              <a:xfrm rot="-6780000" flipH="1">
                <a:off x="5847441" y="52112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94" name="Google Shape;294;p5"/>
              <p:cNvCxnSpPr/>
              <p:nvPr/>
            </p:nvCxnSpPr>
            <p:spPr>
              <a:xfrm rot="-6900000" flipH="1">
                <a:off x="5900410" y="53424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95" name="Google Shape;295;p5"/>
              <p:cNvCxnSpPr/>
              <p:nvPr/>
            </p:nvCxnSpPr>
            <p:spPr>
              <a:xfrm rot="-7020000" flipH="1">
                <a:off x="5955760" y="5473693"/>
                <a:ext cx="3394" cy="182880"/>
              </a:xfrm>
              <a:prstGeom prst="straightConnector1">
                <a:avLst/>
              </a:prstGeom>
              <a:noFill/>
              <a:ln w="9525" cap="rnd" cmpd="sng">
                <a:solidFill>
                  <a:srgbClr val="FFFFFF">
                    <a:alpha val="29803"/>
                  </a:srgbClr>
                </a:solidFill>
                <a:prstDash val="solid"/>
                <a:round/>
                <a:headEnd type="none" w="sm" len="sm"/>
                <a:tailEnd type="none" w="sm" len="sm"/>
              </a:ln>
            </p:spPr>
          </p:cxnSp>
        </p:grpSp>
      </p:grpSp>
      <p:pic>
        <p:nvPicPr>
          <p:cNvPr id="296" name="Google Shape;296;p5" descr="Graphical user interface&#10;&#10;Description automatically generated"/>
          <p:cNvPicPr preferRelativeResize="0"/>
          <p:nvPr/>
        </p:nvPicPr>
        <p:blipFill rotWithShape="1">
          <a:blip r:embed="rId5">
            <a:alphaModFix/>
          </a:blip>
          <a:srcRect r="-2" b="6135"/>
          <a:stretch/>
        </p:blipFill>
        <p:spPr>
          <a:xfrm>
            <a:off x="6080591" y="-2008"/>
            <a:ext cx="4787317" cy="3415082"/>
          </a:xfrm>
          <a:custGeom>
            <a:avLst/>
            <a:gdLst/>
            <a:ahLst/>
            <a:cxnLst/>
            <a:rect l="l" t="t" r="r" b="b"/>
            <a:pathLst>
              <a:path w="4411344" h="3146878" extrusionOk="0">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a:noFill/>
          <a:ln>
            <a:noFill/>
          </a:ln>
        </p:spPr>
      </p:pic>
      <p:sp>
        <p:nvSpPr>
          <p:cNvPr id="297" name="Google Shape;297;p5"/>
          <p:cNvSpPr/>
          <p:nvPr/>
        </p:nvSpPr>
        <p:spPr>
          <a:xfrm>
            <a:off x="309033" y="4357158"/>
            <a:ext cx="723900" cy="177800"/>
          </a:xfrm>
          <a:prstGeom prst="rect">
            <a:avLst/>
          </a:prstGeom>
          <a:solidFill>
            <a:srgbClr val="6C8D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98" name="Google Shape;298;p5"/>
          <p:cNvGrpSpPr/>
          <p:nvPr/>
        </p:nvGrpSpPr>
        <p:grpSpPr>
          <a:xfrm rot="9884888">
            <a:off x="-455822" y="254671"/>
            <a:ext cx="6564414" cy="5704814"/>
            <a:chOff x="5281603" y="104899"/>
            <a:chExt cx="6910397" cy="6005491"/>
          </a:xfrm>
        </p:grpSpPr>
        <p:sp>
          <p:nvSpPr>
            <p:cNvPr id="299" name="Google Shape;299;p5"/>
            <p:cNvSpPr/>
            <p:nvPr/>
          </p:nvSpPr>
          <p:spPr>
            <a:xfrm>
              <a:off x="5281603" y="104899"/>
              <a:ext cx="6896713" cy="6005491"/>
            </a:xfrm>
            <a:custGeom>
              <a:avLst/>
              <a:gdLst/>
              <a:ahLst/>
              <a:cxnLst/>
              <a:rect l="l" t="t" r="r" b="b"/>
              <a:pathLst>
                <a:path w="6896713" h="6005491" extrusionOk="0">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0" name="Google Shape;300;p5"/>
            <p:cNvGrpSpPr/>
            <p:nvPr/>
          </p:nvGrpSpPr>
          <p:grpSpPr>
            <a:xfrm>
              <a:off x="5516218" y="331504"/>
              <a:ext cx="6675782" cy="5276654"/>
              <a:chOff x="5516218" y="331504"/>
              <a:chExt cx="6675782" cy="5276654"/>
            </a:xfrm>
          </p:grpSpPr>
          <p:cxnSp>
            <p:nvCxnSpPr>
              <p:cNvPr id="301" name="Google Shape;301;p5"/>
              <p:cNvCxnSpPr/>
              <p:nvPr/>
            </p:nvCxnSpPr>
            <p:spPr>
              <a:xfrm flipH="1">
                <a:off x="9266830" y="3315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02" name="Google Shape;302;p5"/>
              <p:cNvCxnSpPr/>
              <p:nvPr/>
            </p:nvCxnSpPr>
            <p:spPr>
              <a:xfrm rot="120000" flipH="1">
                <a:off x="9408861" y="3383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03" name="Google Shape;303;p5"/>
              <p:cNvCxnSpPr/>
              <p:nvPr/>
            </p:nvCxnSpPr>
            <p:spPr>
              <a:xfrm rot="240000" flipH="1">
                <a:off x="9551700" y="34763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04" name="Google Shape;304;p5"/>
              <p:cNvCxnSpPr/>
              <p:nvPr/>
            </p:nvCxnSpPr>
            <p:spPr>
              <a:xfrm rot="360000" flipH="1">
                <a:off x="9688748" y="36808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05" name="Google Shape;305;p5"/>
              <p:cNvCxnSpPr/>
              <p:nvPr/>
            </p:nvCxnSpPr>
            <p:spPr>
              <a:xfrm rot="540000" flipH="1">
                <a:off x="9824866" y="38922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06" name="Google Shape;306;p5"/>
              <p:cNvCxnSpPr/>
              <p:nvPr/>
            </p:nvCxnSpPr>
            <p:spPr>
              <a:xfrm rot="660000" flipH="1">
                <a:off x="9966867" y="41754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07" name="Google Shape;307;p5"/>
              <p:cNvCxnSpPr/>
              <p:nvPr/>
            </p:nvCxnSpPr>
            <p:spPr>
              <a:xfrm rot="780000" flipH="1">
                <a:off x="10104425" y="4458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08" name="Google Shape;308;p5"/>
              <p:cNvCxnSpPr/>
              <p:nvPr/>
            </p:nvCxnSpPr>
            <p:spPr>
              <a:xfrm rot="900000" flipH="1">
                <a:off x="10240513" y="47948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09" name="Google Shape;309;p5"/>
              <p:cNvCxnSpPr/>
              <p:nvPr/>
            </p:nvCxnSpPr>
            <p:spPr>
              <a:xfrm rot="1080000" flipH="1">
                <a:off x="10373882" y="52435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0" name="Google Shape;310;p5"/>
              <p:cNvCxnSpPr/>
              <p:nvPr/>
            </p:nvCxnSpPr>
            <p:spPr>
              <a:xfrm rot="1200000" flipH="1">
                <a:off x="10505632" y="570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1" name="Google Shape;311;p5"/>
              <p:cNvCxnSpPr/>
              <p:nvPr/>
            </p:nvCxnSpPr>
            <p:spPr>
              <a:xfrm rot="1320000" flipH="1">
                <a:off x="10637382" y="62134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2" name="Google Shape;312;p5"/>
              <p:cNvCxnSpPr/>
              <p:nvPr/>
            </p:nvCxnSpPr>
            <p:spPr>
              <a:xfrm rot="1440000" flipH="1">
                <a:off x="10760965" y="69043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3" name="Google Shape;313;p5"/>
              <p:cNvCxnSpPr/>
              <p:nvPr/>
            </p:nvCxnSpPr>
            <p:spPr>
              <a:xfrm rot="1620000" flipH="1">
                <a:off x="10888991" y="755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4" name="Google Shape;314;p5"/>
              <p:cNvCxnSpPr/>
              <p:nvPr/>
            </p:nvCxnSpPr>
            <p:spPr>
              <a:xfrm rot="1740000" flipH="1">
                <a:off x="11010193" y="81974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5" name="Google Shape;315;p5"/>
              <p:cNvCxnSpPr/>
              <p:nvPr/>
            </p:nvCxnSpPr>
            <p:spPr>
              <a:xfrm rot="1860000" flipH="1">
                <a:off x="11129014" y="89566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6" name="Google Shape;316;p5"/>
              <p:cNvCxnSpPr/>
              <p:nvPr/>
            </p:nvCxnSpPr>
            <p:spPr>
              <a:xfrm rot="1980000" flipH="1">
                <a:off x="11249872" y="968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7" name="Google Shape;317;p5"/>
              <p:cNvCxnSpPr/>
              <p:nvPr/>
            </p:nvCxnSpPr>
            <p:spPr>
              <a:xfrm rot="2160000" flipH="1">
                <a:off x="11366875" y="10480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8" name="Google Shape;318;p5"/>
              <p:cNvCxnSpPr/>
              <p:nvPr/>
            </p:nvCxnSpPr>
            <p:spPr>
              <a:xfrm rot="2280000" flipH="1">
                <a:off x="11474058" y="11315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19" name="Google Shape;319;p5"/>
              <p:cNvCxnSpPr/>
              <p:nvPr/>
            </p:nvCxnSpPr>
            <p:spPr>
              <a:xfrm rot="2400000" flipH="1">
                <a:off x="11583303" y="122179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0" name="Google Shape;320;p5"/>
              <p:cNvCxnSpPr/>
              <p:nvPr/>
            </p:nvCxnSpPr>
            <p:spPr>
              <a:xfrm rot="2520000" flipH="1">
                <a:off x="11685344" y="132177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1" name="Google Shape;321;p5"/>
              <p:cNvCxnSpPr/>
              <p:nvPr/>
            </p:nvCxnSpPr>
            <p:spPr>
              <a:xfrm rot="2700000" flipH="1">
                <a:off x="11787704" y="14176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2" name="Google Shape;322;p5"/>
              <p:cNvCxnSpPr/>
              <p:nvPr/>
            </p:nvCxnSpPr>
            <p:spPr>
              <a:xfrm rot="2820000" flipH="1">
                <a:off x="11880859" y="15179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3" name="Google Shape;323;p5"/>
              <p:cNvCxnSpPr/>
              <p:nvPr/>
            </p:nvCxnSpPr>
            <p:spPr>
              <a:xfrm rot="2940000" flipH="1">
                <a:off x="11969252" y="162743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4" name="Google Shape;324;p5"/>
              <p:cNvCxnSpPr/>
              <p:nvPr/>
            </p:nvCxnSpPr>
            <p:spPr>
              <a:xfrm rot="3060000" flipH="1">
                <a:off x="12062016" y="173601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5" name="Google Shape;325;p5"/>
              <p:cNvCxnSpPr/>
              <p:nvPr/>
            </p:nvCxnSpPr>
            <p:spPr>
              <a:xfrm flipH="1">
                <a:off x="12074680" y="1910249"/>
                <a:ext cx="117320" cy="82912"/>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6" name="Google Shape;326;p5"/>
              <p:cNvCxnSpPr/>
              <p:nvPr/>
            </p:nvCxnSpPr>
            <p:spPr>
              <a:xfrm flipH="1">
                <a:off x="12149943" y="2083594"/>
                <a:ext cx="39676" cy="21436"/>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7" name="Google Shape;327;p5"/>
              <p:cNvCxnSpPr/>
              <p:nvPr/>
            </p:nvCxnSpPr>
            <p:spPr>
              <a:xfrm rot="-180000" flipH="1">
                <a:off x="9127990" y="33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8" name="Google Shape;328;p5"/>
              <p:cNvCxnSpPr/>
              <p:nvPr/>
            </p:nvCxnSpPr>
            <p:spPr>
              <a:xfrm rot="-300000" flipH="1">
                <a:off x="8987576" y="33663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29" name="Google Shape;329;p5"/>
              <p:cNvCxnSpPr/>
              <p:nvPr/>
            </p:nvCxnSpPr>
            <p:spPr>
              <a:xfrm rot="-420000" flipH="1">
                <a:off x="8844859" y="35117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0" name="Google Shape;330;p5"/>
              <p:cNvCxnSpPr/>
              <p:nvPr/>
            </p:nvCxnSpPr>
            <p:spPr>
              <a:xfrm rot="-540000" flipH="1">
                <a:off x="8706904" y="3657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1" name="Google Shape;331;p5"/>
              <p:cNvCxnSpPr/>
              <p:nvPr/>
            </p:nvCxnSpPr>
            <p:spPr>
              <a:xfrm rot="-720000" flipH="1">
                <a:off x="8568008" y="3878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2" name="Google Shape;332;p5"/>
              <p:cNvCxnSpPr/>
              <p:nvPr/>
            </p:nvCxnSpPr>
            <p:spPr>
              <a:xfrm rot="-840000" flipH="1">
                <a:off x="8429112" y="4100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3" name="Google Shape;333;p5"/>
              <p:cNvCxnSpPr/>
              <p:nvPr/>
            </p:nvCxnSpPr>
            <p:spPr>
              <a:xfrm rot="-960000" flipH="1">
                <a:off x="8294968" y="4462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4" name="Google Shape;334;p5"/>
              <p:cNvCxnSpPr/>
              <p:nvPr/>
            </p:nvCxnSpPr>
            <p:spPr>
              <a:xfrm rot="-1080000" flipH="1">
                <a:off x="8160824" y="48237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5" name="Google Shape;335;p5"/>
              <p:cNvCxnSpPr/>
              <p:nvPr/>
            </p:nvCxnSpPr>
            <p:spPr>
              <a:xfrm rot="-1260000" flipH="1">
                <a:off x="8027689" y="53184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6" name="Google Shape;336;p5"/>
              <p:cNvCxnSpPr/>
              <p:nvPr/>
            </p:nvCxnSpPr>
            <p:spPr>
              <a:xfrm rot="-1380000" flipH="1">
                <a:off x="7894554" y="58132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7" name="Google Shape;337;p5"/>
              <p:cNvCxnSpPr/>
              <p:nvPr/>
            </p:nvCxnSpPr>
            <p:spPr>
              <a:xfrm rot="-1500000" flipH="1">
                <a:off x="7761419" y="63079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8" name="Google Shape;338;p5"/>
              <p:cNvCxnSpPr/>
              <p:nvPr/>
            </p:nvCxnSpPr>
            <p:spPr>
              <a:xfrm rot="-1620000" flipH="1">
                <a:off x="7636645" y="6898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39" name="Google Shape;339;p5"/>
              <p:cNvCxnSpPr/>
              <p:nvPr/>
            </p:nvCxnSpPr>
            <p:spPr>
              <a:xfrm rot="-1800000" flipH="1">
                <a:off x="7511871" y="75119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0" name="Google Shape;340;p5"/>
              <p:cNvCxnSpPr/>
              <p:nvPr/>
            </p:nvCxnSpPr>
            <p:spPr>
              <a:xfrm rot="-1920000" flipH="1">
                <a:off x="7387899" y="81977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1" name="Google Shape;341;p5"/>
              <p:cNvCxnSpPr/>
              <p:nvPr/>
            </p:nvCxnSpPr>
            <p:spPr>
              <a:xfrm rot="-2040000" flipH="1">
                <a:off x="7268530" y="8931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2" name="Google Shape;342;p5"/>
              <p:cNvCxnSpPr/>
              <p:nvPr/>
            </p:nvCxnSpPr>
            <p:spPr>
              <a:xfrm rot="-2160000" flipH="1">
                <a:off x="7152030" y="9765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3" name="Google Shape;343;p5"/>
              <p:cNvCxnSpPr/>
              <p:nvPr/>
            </p:nvCxnSpPr>
            <p:spPr>
              <a:xfrm rot="-2340000" flipH="1">
                <a:off x="7041695" y="10600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4" name="Google Shape;344;p5"/>
              <p:cNvCxnSpPr/>
              <p:nvPr/>
            </p:nvCxnSpPr>
            <p:spPr>
              <a:xfrm rot="-2460000" flipH="1">
                <a:off x="6931360" y="114346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5" name="Google Shape;345;p5"/>
              <p:cNvCxnSpPr/>
              <p:nvPr/>
            </p:nvCxnSpPr>
            <p:spPr>
              <a:xfrm rot="-2580000" flipH="1">
                <a:off x="6819070" y="123586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6" name="Google Shape;346;p5"/>
              <p:cNvCxnSpPr/>
              <p:nvPr/>
            </p:nvCxnSpPr>
            <p:spPr>
              <a:xfrm rot="-2700000" flipH="1">
                <a:off x="6721359" y="133274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7" name="Google Shape;347;p5"/>
              <p:cNvCxnSpPr/>
              <p:nvPr/>
            </p:nvCxnSpPr>
            <p:spPr>
              <a:xfrm rot="-2880000" flipH="1">
                <a:off x="6617467" y="1429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8" name="Google Shape;348;p5"/>
              <p:cNvCxnSpPr/>
              <p:nvPr/>
            </p:nvCxnSpPr>
            <p:spPr>
              <a:xfrm rot="-3000000" flipH="1">
                <a:off x="6520032" y="15272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49" name="Google Shape;349;p5"/>
              <p:cNvCxnSpPr/>
              <p:nvPr/>
            </p:nvCxnSpPr>
            <p:spPr>
              <a:xfrm rot="-3120000" flipH="1">
                <a:off x="6429579" y="16416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0" name="Google Shape;350;p5"/>
              <p:cNvCxnSpPr/>
              <p:nvPr/>
            </p:nvCxnSpPr>
            <p:spPr>
              <a:xfrm rot="-3240000" flipH="1">
                <a:off x="6340532" y="1750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1" name="Google Shape;351;p5"/>
              <p:cNvCxnSpPr/>
              <p:nvPr/>
            </p:nvCxnSpPr>
            <p:spPr>
              <a:xfrm rot="-3420000" flipH="1">
                <a:off x="6261757" y="18601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2" name="Google Shape;352;p5"/>
              <p:cNvCxnSpPr/>
              <p:nvPr/>
            </p:nvCxnSpPr>
            <p:spPr>
              <a:xfrm rot="-3540000" flipH="1">
                <a:off x="6184144" y="19796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3" name="Google Shape;353;p5"/>
              <p:cNvCxnSpPr/>
              <p:nvPr/>
            </p:nvCxnSpPr>
            <p:spPr>
              <a:xfrm rot="-3660000" flipH="1">
                <a:off x="6106531" y="20990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4" name="Google Shape;354;p5"/>
              <p:cNvCxnSpPr/>
              <p:nvPr/>
            </p:nvCxnSpPr>
            <p:spPr>
              <a:xfrm rot="-3780000" flipH="1">
                <a:off x="6043206" y="222255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5" name="Google Shape;355;p5"/>
              <p:cNvCxnSpPr/>
              <p:nvPr/>
            </p:nvCxnSpPr>
            <p:spPr>
              <a:xfrm rot="-3960000" flipH="1">
                <a:off x="5978913" y="234430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6" name="Google Shape;356;p5"/>
              <p:cNvCxnSpPr/>
              <p:nvPr/>
            </p:nvCxnSpPr>
            <p:spPr>
              <a:xfrm rot="-4080000" flipH="1">
                <a:off x="5912438" y="24706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7" name="Google Shape;357;p5"/>
              <p:cNvCxnSpPr/>
              <p:nvPr/>
            </p:nvCxnSpPr>
            <p:spPr>
              <a:xfrm rot="-4200000" flipH="1">
                <a:off x="5858875" y="260092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8" name="Google Shape;358;p5"/>
              <p:cNvCxnSpPr/>
              <p:nvPr/>
            </p:nvCxnSpPr>
            <p:spPr>
              <a:xfrm rot="-4320000" flipH="1">
                <a:off x="5808182" y="273404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59" name="Google Shape;359;p5"/>
              <p:cNvCxnSpPr/>
              <p:nvPr/>
            </p:nvCxnSpPr>
            <p:spPr>
              <a:xfrm rot="-4500000" flipH="1">
                <a:off x="5773263" y="28668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0" name="Google Shape;360;p5"/>
              <p:cNvCxnSpPr/>
              <p:nvPr/>
            </p:nvCxnSpPr>
            <p:spPr>
              <a:xfrm rot="-4620000" flipH="1">
                <a:off x="5735963" y="300206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1" name="Google Shape;361;p5"/>
              <p:cNvCxnSpPr/>
              <p:nvPr/>
            </p:nvCxnSpPr>
            <p:spPr>
              <a:xfrm rot="-4740000" flipH="1">
                <a:off x="5700105" y="31389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2" name="Google Shape;362;p5"/>
              <p:cNvCxnSpPr/>
              <p:nvPr/>
            </p:nvCxnSpPr>
            <p:spPr>
              <a:xfrm rot="-4860000" flipH="1">
                <a:off x="5665939" y="327548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3" name="Google Shape;363;p5"/>
              <p:cNvCxnSpPr/>
              <p:nvPr/>
            </p:nvCxnSpPr>
            <p:spPr>
              <a:xfrm rot="-5040000" flipH="1">
                <a:off x="5644476" y="341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4" name="Google Shape;364;p5"/>
              <p:cNvCxnSpPr/>
              <p:nvPr/>
            </p:nvCxnSpPr>
            <p:spPr>
              <a:xfrm rot="-5160000" flipH="1">
                <a:off x="5626530" y="3554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5" name="Google Shape;365;p5"/>
              <p:cNvCxnSpPr/>
              <p:nvPr/>
            </p:nvCxnSpPr>
            <p:spPr>
              <a:xfrm rot="-5280000" flipH="1">
                <a:off x="5616429" y="36918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6" name="Google Shape;366;p5"/>
              <p:cNvCxnSpPr/>
              <p:nvPr/>
            </p:nvCxnSpPr>
            <p:spPr>
              <a:xfrm rot="-5400000" flipH="1">
                <a:off x="5611319" y="38353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7" name="Google Shape;367;p5"/>
              <p:cNvCxnSpPr/>
              <p:nvPr/>
            </p:nvCxnSpPr>
            <p:spPr>
              <a:xfrm rot="-5580000" flipH="1">
                <a:off x="5608540" y="397572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8" name="Google Shape;368;p5"/>
              <p:cNvCxnSpPr/>
              <p:nvPr/>
            </p:nvCxnSpPr>
            <p:spPr>
              <a:xfrm rot="-5700000" flipH="1">
                <a:off x="5605761" y="41160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69" name="Google Shape;369;p5"/>
              <p:cNvCxnSpPr/>
              <p:nvPr/>
            </p:nvCxnSpPr>
            <p:spPr>
              <a:xfrm rot="-5820000" flipH="1">
                <a:off x="5624195" y="425421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70" name="Google Shape;370;p5"/>
              <p:cNvCxnSpPr/>
              <p:nvPr/>
            </p:nvCxnSpPr>
            <p:spPr>
              <a:xfrm rot="-5940000" flipH="1">
                <a:off x="5642629" y="43923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71" name="Google Shape;371;p5"/>
              <p:cNvCxnSpPr/>
              <p:nvPr/>
            </p:nvCxnSpPr>
            <p:spPr>
              <a:xfrm rot="-6120000" flipH="1">
                <a:off x="5654818" y="45363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72" name="Google Shape;372;p5"/>
              <p:cNvCxnSpPr/>
              <p:nvPr/>
            </p:nvCxnSpPr>
            <p:spPr>
              <a:xfrm rot="-6240000" flipH="1">
                <a:off x="5684446" y="467136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73" name="Google Shape;373;p5"/>
              <p:cNvCxnSpPr/>
              <p:nvPr/>
            </p:nvCxnSpPr>
            <p:spPr>
              <a:xfrm rot="-6360000" flipH="1">
                <a:off x="5714074" y="48087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74" name="Google Shape;374;p5"/>
              <p:cNvCxnSpPr/>
              <p:nvPr/>
            </p:nvCxnSpPr>
            <p:spPr>
              <a:xfrm rot="-6480000" flipH="1">
                <a:off x="5748464" y="49484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75" name="Google Shape;375;p5"/>
              <p:cNvCxnSpPr/>
              <p:nvPr/>
            </p:nvCxnSpPr>
            <p:spPr>
              <a:xfrm rot="-6660000" flipH="1">
                <a:off x="5792091" y="507760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76" name="Google Shape;376;p5"/>
              <p:cNvCxnSpPr/>
              <p:nvPr/>
            </p:nvCxnSpPr>
            <p:spPr>
              <a:xfrm rot="-6780000" flipH="1">
                <a:off x="5847441" y="52112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77" name="Google Shape;377;p5"/>
              <p:cNvCxnSpPr/>
              <p:nvPr/>
            </p:nvCxnSpPr>
            <p:spPr>
              <a:xfrm rot="-6900000" flipH="1">
                <a:off x="5900410" y="53424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378" name="Google Shape;378;p5"/>
              <p:cNvCxnSpPr/>
              <p:nvPr/>
            </p:nvCxnSpPr>
            <p:spPr>
              <a:xfrm rot="-7020000" flipH="1">
                <a:off x="5955760" y="5473693"/>
                <a:ext cx="3394" cy="182880"/>
              </a:xfrm>
              <a:prstGeom prst="straightConnector1">
                <a:avLst/>
              </a:prstGeom>
              <a:noFill/>
              <a:ln w="9525" cap="rnd" cmpd="sng">
                <a:solidFill>
                  <a:srgbClr val="FFFFFF">
                    <a:alpha val="29803"/>
                  </a:srgbClr>
                </a:solidFill>
                <a:prstDash val="solid"/>
                <a:round/>
                <a:headEnd type="none" w="sm" len="sm"/>
                <a:tailEnd type="none" w="sm" len="sm"/>
              </a:ln>
            </p:spPr>
          </p:cxnSp>
        </p:grpSp>
      </p:grpSp>
      <p:pic>
        <p:nvPicPr>
          <p:cNvPr id="379" name="Google Shape;379;p5" descr="A person wearing a mask&#10;&#10;Description automatically generated with low confidence"/>
          <p:cNvPicPr preferRelativeResize="0"/>
          <p:nvPr/>
        </p:nvPicPr>
        <p:blipFill rotWithShape="1">
          <a:blip r:embed="rId6">
            <a:alphaModFix/>
          </a:blip>
          <a:srcRect l="3205" r="3209" b="-1"/>
          <a:stretch/>
        </p:blipFill>
        <p:spPr>
          <a:xfrm>
            <a:off x="-2334" y="10"/>
            <a:ext cx="5441859" cy="5654930"/>
          </a:xfrm>
          <a:custGeom>
            <a:avLst/>
            <a:gdLst/>
            <a:ahLst/>
            <a:cxnLst/>
            <a:rect l="l" t="t" r="r" b="b"/>
            <a:pathLst>
              <a:path w="5067519" h="5265942" extrusionOk="0">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7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
          <p:cNvSpPr txBox="1">
            <a:spLocks noGrp="1"/>
          </p:cNvSpPr>
          <p:nvPr>
            <p:ph type="title"/>
          </p:nvPr>
        </p:nvSpPr>
        <p:spPr>
          <a:xfrm>
            <a:off x="252665" y="343131"/>
            <a:ext cx="2699083" cy="14562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a:t>FAKE NEWS</a:t>
            </a:r>
            <a:endParaRPr/>
          </a:p>
        </p:txBody>
      </p:sp>
      <p:sp>
        <p:nvSpPr>
          <p:cNvPr id="385" name="Google Shape;385;p6"/>
          <p:cNvSpPr txBox="1"/>
          <p:nvPr/>
        </p:nvSpPr>
        <p:spPr>
          <a:xfrm>
            <a:off x="3320715" y="609599"/>
            <a:ext cx="585536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lt1"/>
                </a:solidFill>
                <a:latin typeface="Calibri"/>
                <a:ea typeface="Calibri"/>
                <a:cs typeface="Calibri"/>
                <a:sym typeface="Calibri"/>
              </a:rPr>
              <a:t>“false stories that appear to be news, spread on the Internet or using other media, usually created to influence political views or as a joke”**</a:t>
            </a:r>
            <a:endParaRPr sz="1800" dirty="0">
              <a:solidFill>
                <a:schemeClr val="lt1"/>
              </a:solidFill>
              <a:latin typeface="Calibri"/>
              <a:ea typeface="Calibri"/>
              <a:cs typeface="Calibri"/>
              <a:sym typeface="Calibri"/>
            </a:endParaRPr>
          </a:p>
        </p:txBody>
      </p:sp>
      <p:sp>
        <p:nvSpPr>
          <p:cNvPr id="386" name="Google Shape;386;p6"/>
          <p:cNvSpPr txBox="1"/>
          <p:nvPr/>
        </p:nvSpPr>
        <p:spPr>
          <a:xfrm>
            <a:off x="689812" y="6169570"/>
            <a:ext cx="747562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**Fake News. (2018). In Cambridge online dictionary. Retrieved from https://dictionary.cambridge.org/us/dictionary/english/fake-news</a:t>
            </a:r>
            <a:endParaRPr sz="1400">
              <a:solidFill>
                <a:schemeClr val="lt1"/>
              </a:solidFill>
              <a:latin typeface="Calibri"/>
              <a:ea typeface="Calibri"/>
              <a:cs typeface="Calibri"/>
              <a:sym typeface="Calibri"/>
            </a:endParaRPr>
          </a:p>
        </p:txBody>
      </p:sp>
      <p:sp>
        <p:nvSpPr>
          <p:cNvPr id="387" name="Google Shape;387;p6"/>
          <p:cNvSpPr txBox="1"/>
          <p:nvPr/>
        </p:nvSpPr>
        <p:spPr>
          <a:xfrm>
            <a:off x="252664" y="1972733"/>
            <a:ext cx="2699083" cy="1456267"/>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lt1"/>
              </a:buClr>
              <a:buSzPts val="3600"/>
              <a:buFont typeface="Calibri"/>
              <a:buNone/>
            </a:pPr>
            <a:r>
              <a:rPr lang="en-US" sz="3600" b="0" u="none" cap="none">
                <a:solidFill>
                  <a:schemeClr val="lt1"/>
                </a:solidFill>
                <a:latin typeface="Calibri"/>
                <a:ea typeface="Calibri"/>
                <a:cs typeface="Calibri"/>
                <a:sym typeface="Calibri"/>
              </a:rPr>
              <a:t>EXAMPLES</a:t>
            </a:r>
            <a:endParaRPr sz="3600" b="0" u="none" cap="none">
              <a:solidFill>
                <a:schemeClr val="lt1"/>
              </a:solidFill>
              <a:latin typeface="Calibri"/>
              <a:ea typeface="Calibri"/>
              <a:cs typeface="Calibri"/>
              <a:sym typeface="Calibri"/>
            </a:endParaRPr>
          </a:p>
        </p:txBody>
      </p:sp>
      <p:pic>
        <p:nvPicPr>
          <p:cNvPr id="388" name="Google Shape;388;p6" descr="A person with the hand on the chin&#10;&#10;Description automatically generated with low confidence"/>
          <p:cNvPicPr preferRelativeResize="0"/>
          <p:nvPr/>
        </p:nvPicPr>
        <p:blipFill rotWithShape="1">
          <a:blip r:embed="rId3">
            <a:alphaModFix/>
          </a:blip>
          <a:srcRect/>
          <a:stretch/>
        </p:blipFill>
        <p:spPr>
          <a:xfrm>
            <a:off x="423141" y="3119436"/>
            <a:ext cx="3844059" cy="2376427"/>
          </a:xfrm>
          <a:prstGeom prst="rect">
            <a:avLst/>
          </a:prstGeom>
          <a:noFill/>
          <a:ln>
            <a:noFill/>
          </a:ln>
        </p:spPr>
      </p:pic>
      <p:pic>
        <p:nvPicPr>
          <p:cNvPr id="389" name="Google Shape;389;p6" descr="Graphical user interface, text, application, chat or text message, Teams&#10;&#10;Description automatically generated"/>
          <p:cNvPicPr preferRelativeResize="0"/>
          <p:nvPr/>
        </p:nvPicPr>
        <p:blipFill rotWithShape="1">
          <a:blip r:embed="rId4">
            <a:alphaModFix/>
          </a:blip>
          <a:srcRect/>
          <a:stretch/>
        </p:blipFill>
        <p:spPr>
          <a:xfrm>
            <a:off x="9035267" y="2032675"/>
            <a:ext cx="2904069" cy="3515453"/>
          </a:xfrm>
          <a:prstGeom prst="rect">
            <a:avLst/>
          </a:prstGeom>
          <a:noFill/>
          <a:ln>
            <a:noFill/>
          </a:ln>
        </p:spPr>
      </p:pic>
      <p:pic>
        <p:nvPicPr>
          <p:cNvPr id="390" name="Google Shape;390;p6" descr="Graphical user interface, application&#10;&#10;Description automatically generated"/>
          <p:cNvPicPr preferRelativeResize="0"/>
          <p:nvPr/>
        </p:nvPicPr>
        <p:blipFill rotWithShape="1">
          <a:blip r:embed="rId5">
            <a:alphaModFix/>
          </a:blip>
          <a:srcRect/>
          <a:stretch/>
        </p:blipFill>
        <p:spPr>
          <a:xfrm>
            <a:off x="5186249" y="1532929"/>
            <a:ext cx="3428363" cy="4010183"/>
          </a:xfrm>
          <a:prstGeom prst="rect">
            <a:avLst/>
          </a:prstGeom>
          <a:noFill/>
          <a:ln>
            <a:noFill/>
          </a:ln>
        </p:spPr>
      </p:pic>
      <p:sp>
        <p:nvSpPr>
          <p:cNvPr id="391" name="Google Shape;391;p6"/>
          <p:cNvSpPr txBox="1"/>
          <p:nvPr/>
        </p:nvSpPr>
        <p:spPr>
          <a:xfrm>
            <a:off x="6705600" y="5658580"/>
            <a:ext cx="11229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FAKE</a:t>
            </a:r>
            <a:endParaRPr sz="1800" b="1">
              <a:solidFill>
                <a:schemeClr val="lt1"/>
              </a:solidFill>
              <a:latin typeface="Calibri"/>
              <a:ea typeface="Calibri"/>
              <a:cs typeface="Calibri"/>
              <a:sym typeface="Calibri"/>
            </a:endParaRPr>
          </a:p>
        </p:txBody>
      </p:sp>
      <p:sp>
        <p:nvSpPr>
          <p:cNvPr id="392" name="Google Shape;392;p6"/>
          <p:cNvSpPr txBox="1"/>
          <p:nvPr/>
        </p:nvSpPr>
        <p:spPr>
          <a:xfrm>
            <a:off x="10162674" y="5678542"/>
            <a:ext cx="11229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Actual</a:t>
            </a:r>
            <a:endParaRPr sz="1800" b="1">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6"/>
        <p:cNvGrpSpPr/>
        <p:nvPr/>
      </p:nvGrpSpPr>
      <p:grpSpPr>
        <a:xfrm>
          <a:off x="0" y="0"/>
          <a:ext cx="0" cy="0"/>
          <a:chOff x="0" y="0"/>
          <a:chExt cx="0" cy="0"/>
        </a:xfrm>
      </p:grpSpPr>
      <p:pic>
        <p:nvPicPr>
          <p:cNvPr id="397" name="Google Shape;397;p7"/>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98" name="Google Shape;398;p7"/>
          <p:cNvSpPr txBox="1">
            <a:spLocks noGrp="1"/>
          </p:cNvSpPr>
          <p:nvPr>
            <p:ph type="title"/>
          </p:nvPr>
        </p:nvSpPr>
        <p:spPr>
          <a:xfrm>
            <a:off x="643464" y="4562167"/>
            <a:ext cx="10905069" cy="1150373"/>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lt1"/>
              </a:buClr>
              <a:buSzPts val="4800"/>
              <a:buFont typeface="Calibri"/>
              <a:buNone/>
            </a:pPr>
            <a:r>
              <a:rPr lang="en-US" sz="4800"/>
              <a:t>ENGAGEMENTS OF FAKE NEWS</a:t>
            </a:r>
            <a:endParaRPr/>
          </a:p>
        </p:txBody>
      </p:sp>
      <p:graphicFrame>
        <p:nvGraphicFramePr>
          <p:cNvPr id="399" name="Google Shape;399;p7"/>
          <p:cNvGraphicFramePr/>
          <p:nvPr/>
        </p:nvGraphicFramePr>
        <p:xfrm>
          <a:off x="643464" y="803777"/>
          <a:ext cx="10909450" cy="3283500"/>
        </p:xfrm>
        <a:graphic>
          <a:graphicData uri="http://schemas.openxmlformats.org/drawingml/2006/table">
            <a:tbl>
              <a:tblPr firstRow="1" bandRow="1">
                <a:noFill/>
                <a:tableStyleId>{30DCE34E-0114-43DB-92F0-3F2F28DE419D}</a:tableStyleId>
              </a:tblPr>
              <a:tblGrid>
                <a:gridCol w="3990150">
                  <a:extLst>
                    <a:ext uri="{9D8B030D-6E8A-4147-A177-3AD203B41FA5}">
                      <a16:colId xmlns:a16="http://schemas.microsoft.com/office/drawing/2014/main" val="20000"/>
                    </a:ext>
                  </a:extLst>
                </a:gridCol>
                <a:gridCol w="2003625">
                  <a:extLst>
                    <a:ext uri="{9D8B030D-6E8A-4147-A177-3AD203B41FA5}">
                      <a16:colId xmlns:a16="http://schemas.microsoft.com/office/drawing/2014/main" val="20001"/>
                    </a:ext>
                  </a:extLst>
                </a:gridCol>
                <a:gridCol w="1253325">
                  <a:extLst>
                    <a:ext uri="{9D8B030D-6E8A-4147-A177-3AD203B41FA5}">
                      <a16:colId xmlns:a16="http://schemas.microsoft.com/office/drawing/2014/main" val="20002"/>
                    </a:ext>
                  </a:extLst>
                </a:gridCol>
                <a:gridCol w="3662350">
                  <a:extLst>
                    <a:ext uri="{9D8B030D-6E8A-4147-A177-3AD203B41FA5}">
                      <a16:colId xmlns:a16="http://schemas.microsoft.com/office/drawing/2014/main" val="20003"/>
                    </a:ext>
                  </a:extLst>
                </a:gridCol>
              </a:tblGrid>
              <a:tr h="547250">
                <a:tc>
                  <a:txBody>
                    <a:bodyPr/>
                    <a:lstStyle/>
                    <a:p>
                      <a:pPr marL="0" marR="0" lvl="0" indent="0" algn="l" rtl="0">
                        <a:spcBef>
                          <a:spcPts val="0"/>
                        </a:spcBef>
                        <a:spcAft>
                          <a:spcPts val="0"/>
                        </a:spcAft>
                        <a:buNone/>
                      </a:pPr>
                      <a:r>
                        <a:rPr lang="en-US" sz="1500" b="0" i="0" u="none" strike="noStrike" cap="none">
                          <a:solidFill>
                            <a:schemeClr val="lt1"/>
                          </a:solidFill>
                          <a:latin typeface="Calibri"/>
                          <a:ea typeface="Calibri"/>
                          <a:cs typeface="Calibri"/>
                          <a:sym typeface="Calibri"/>
                        </a:rPr>
                        <a:t>FAKE NEWS Articles</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lt1"/>
                          </a:solidFill>
                          <a:latin typeface="Calibri"/>
                          <a:ea typeface="Calibri"/>
                          <a:cs typeface="Calibri"/>
                          <a:sym typeface="Calibri"/>
                        </a:rPr>
                        <a:t>Publishing Website</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lt1"/>
                          </a:solidFill>
                          <a:latin typeface="Calibri"/>
                          <a:ea typeface="Calibri"/>
                          <a:cs typeface="Calibri"/>
                          <a:sym typeface="Calibri"/>
                        </a:rPr>
                        <a:t>Engagements</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lt1"/>
                          </a:solidFill>
                          <a:latin typeface="Calibri"/>
                          <a:ea typeface="Calibri"/>
                          <a:cs typeface="Calibri"/>
                          <a:sym typeface="Calibri"/>
                        </a:rPr>
                        <a:t>Impact</a:t>
                      </a:r>
                      <a:endParaRPr sz="1500"/>
                    </a:p>
                  </a:txBody>
                  <a:tcPr marL="73950" marR="73950" marT="36975" marB="36975"/>
                </a:tc>
                <a:extLst>
                  <a:ext uri="{0D108BD9-81ED-4DB2-BD59-A6C34878D82A}">
                    <a16:rowId xmlns:a16="http://schemas.microsoft.com/office/drawing/2014/main" val="10000"/>
                  </a:ext>
                </a:extLst>
              </a:tr>
              <a:tr h="547250">
                <a:tc>
                  <a:txBody>
                    <a:bodyPr/>
                    <a:lstStyle/>
                    <a:p>
                      <a:pPr marL="0" marR="0" lvl="0" indent="0" algn="l" rtl="0">
                        <a:spcBef>
                          <a:spcPts val="0"/>
                        </a:spcBef>
                        <a:spcAft>
                          <a:spcPts val="0"/>
                        </a:spcAft>
                        <a:buNone/>
                      </a:pPr>
                      <a:r>
                        <a:rPr lang="en-US" sz="1500" b="0" i="0" dirty="0">
                          <a:solidFill>
                            <a:schemeClr val="dk1"/>
                          </a:solidFill>
                          <a:latin typeface="Calibri"/>
                          <a:ea typeface="Calibri"/>
                          <a:cs typeface="Calibri"/>
                          <a:sym typeface="Calibri"/>
                        </a:rPr>
                        <a:t>Obama signs a nationwide order banning The Pledge of Allegiance in Schools</a:t>
                      </a:r>
                      <a:endParaRPr sz="1500" dirty="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abcnews.com.co</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2.2 million</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Defaming US Democratic Party during elections</a:t>
                      </a:r>
                      <a:endParaRPr sz="1500"/>
                    </a:p>
                  </a:txBody>
                  <a:tcPr marL="73950" marR="73950" marT="36975" marB="36975"/>
                </a:tc>
                <a:extLst>
                  <a:ext uri="{0D108BD9-81ED-4DB2-BD59-A6C34878D82A}">
                    <a16:rowId xmlns:a16="http://schemas.microsoft.com/office/drawing/2014/main" val="10001"/>
                  </a:ext>
                </a:extLst>
              </a:tr>
              <a:tr h="547250">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Obama cut $2.6 billion from programs for vet-erans to support Syrian refugees in the US</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endingthefed.com</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1.7 million</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Defaming US Democratic Party during elections</a:t>
                      </a:r>
                      <a:endParaRPr sz="1500"/>
                    </a:p>
                  </a:txBody>
                  <a:tcPr marL="73950" marR="73950" marT="36975" marB="36975"/>
                </a:tc>
                <a:extLst>
                  <a:ext uri="{0D108BD9-81ED-4DB2-BD59-A6C34878D82A}">
                    <a16:rowId xmlns:a16="http://schemas.microsoft.com/office/drawing/2014/main" val="10002"/>
                  </a:ext>
                </a:extLst>
              </a:tr>
              <a:tr h="547250">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Ireland is officially accepting Trump refugees from America</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winningdemocrats.com</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817,900</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Loss of Political Stance and leadership toward republicans</a:t>
                      </a:r>
                      <a:endParaRPr sz="1500"/>
                    </a:p>
                  </a:txBody>
                  <a:tcPr marL="73950" marR="73950" marT="36975" marB="36975"/>
                </a:tc>
                <a:extLst>
                  <a:ext uri="{0D108BD9-81ED-4DB2-BD59-A6C34878D82A}">
                    <a16:rowId xmlns:a16="http://schemas.microsoft.com/office/drawing/2014/main" val="10003"/>
                  </a:ext>
                </a:extLst>
              </a:tr>
              <a:tr h="547250">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Hillary Clinton sold weapons to ISIS and it was confirmed by WikiLeaks</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thepoliticalinsider.com</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789,500</a:t>
                      </a:r>
                      <a:endParaRPr sz="150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Change in election stance</a:t>
                      </a:r>
                      <a:endParaRPr sz="1500"/>
                    </a:p>
                  </a:txBody>
                  <a:tcPr marL="73950" marR="73950" marT="36975" marB="36975"/>
                </a:tc>
                <a:extLst>
                  <a:ext uri="{0D108BD9-81ED-4DB2-BD59-A6C34878D82A}">
                    <a16:rowId xmlns:a16="http://schemas.microsoft.com/office/drawing/2014/main" val="10004"/>
                  </a:ext>
                </a:extLst>
              </a:tr>
              <a:tr h="547250">
                <a:tc>
                  <a:txBody>
                    <a:bodyPr/>
                    <a:lstStyle/>
                    <a:p>
                      <a:pPr marL="0" marR="0" lvl="0" indent="0" algn="l" rtl="0">
                        <a:spcBef>
                          <a:spcPts val="0"/>
                        </a:spcBef>
                        <a:spcAft>
                          <a:spcPts val="0"/>
                        </a:spcAft>
                        <a:buNone/>
                      </a:pPr>
                      <a:r>
                        <a:rPr lang="en-US" sz="1500" b="0" i="0" dirty="0">
                          <a:solidFill>
                            <a:schemeClr val="dk1"/>
                          </a:solidFill>
                          <a:latin typeface="Calibri"/>
                          <a:ea typeface="Calibri"/>
                          <a:cs typeface="Calibri"/>
                          <a:sym typeface="Calibri"/>
                        </a:rPr>
                        <a:t>Daniel Radcliffe Tests Positive for Corona Virus</a:t>
                      </a:r>
                      <a:endParaRPr sz="1500" dirty="0"/>
                    </a:p>
                  </a:txBody>
                  <a:tcPr marL="73950" marR="73950" marT="36975" marB="36975"/>
                </a:tc>
                <a:tc>
                  <a:txBody>
                    <a:bodyPr/>
                    <a:lstStyle/>
                    <a:p>
                      <a:pPr marL="0" marR="0" lvl="0" indent="0" algn="l" rtl="0">
                        <a:spcBef>
                          <a:spcPts val="0"/>
                        </a:spcBef>
                        <a:spcAft>
                          <a:spcPts val="0"/>
                        </a:spcAft>
                        <a:buNone/>
                      </a:pPr>
                      <a:r>
                        <a:rPr lang="en-US" sz="1500" b="0" i="0" dirty="0">
                          <a:solidFill>
                            <a:schemeClr val="dk1"/>
                          </a:solidFill>
                          <a:latin typeface="Calibri"/>
                          <a:ea typeface="Calibri"/>
                          <a:cs typeface="Calibri"/>
                          <a:sym typeface="Calibri"/>
                        </a:rPr>
                        <a:t>BBC.com</a:t>
                      </a:r>
                      <a:endParaRPr sz="1500" dirty="0"/>
                    </a:p>
                  </a:txBody>
                  <a:tcPr marL="73950" marR="73950" marT="36975" marB="36975"/>
                </a:tc>
                <a:tc>
                  <a:txBody>
                    <a:bodyPr/>
                    <a:lstStyle/>
                    <a:p>
                      <a:pPr marL="0" marR="0" lvl="0" indent="0" algn="l" rtl="0">
                        <a:spcBef>
                          <a:spcPts val="0"/>
                        </a:spcBef>
                        <a:spcAft>
                          <a:spcPts val="0"/>
                        </a:spcAft>
                        <a:buNone/>
                      </a:pPr>
                      <a:r>
                        <a:rPr lang="en-US" sz="1500" b="0" i="0">
                          <a:solidFill>
                            <a:schemeClr val="dk1"/>
                          </a:solidFill>
                          <a:latin typeface="Calibri"/>
                          <a:ea typeface="Calibri"/>
                          <a:cs typeface="Calibri"/>
                          <a:sym typeface="Calibri"/>
                        </a:rPr>
                        <a:t>762,000</a:t>
                      </a:r>
                      <a:endParaRPr sz="1500"/>
                    </a:p>
                  </a:txBody>
                  <a:tcPr marL="73950" marR="73950" marT="36975" marB="36975"/>
                </a:tc>
                <a:tc>
                  <a:txBody>
                    <a:bodyPr/>
                    <a:lstStyle/>
                    <a:p>
                      <a:pPr marL="0" marR="0" lvl="0" indent="0" algn="l" rtl="0">
                        <a:spcBef>
                          <a:spcPts val="0"/>
                        </a:spcBef>
                        <a:spcAft>
                          <a:spcPts val="0"/>
                        </a:spcAft>
                        <a:buNone/>
                      </a:pPr>
                      <a:r>
                        <a:rPr lang="en-US" sz="1500" b="0" i="0" dirty="0">
                          <a:solidFill>
                            <a:schemeClr val="dk1"/>
                          </a:solidFill>
                          <a:latin typeface="Calibri"/>
                          <a:ea typeface="Calibri"/>
                          <a:cs typeface="Calibri"/>
                          <a:sym typeface="Calibri"/>
                        </a:rPr>
                        <a:t>Loss of reliability of Popular news channels</a:t>
                      </a:r>
                      <a:endParaRPr sz="1500" dirty="0"/>
                    </a:p>
                  </a:txBody>
                  <a:tcPr marL="73950" marR="73950" marT="36975" marB="36975"/>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8"/>
          <p:cNvPicPr preferRelativeResize="0"/>
          <p:nvPr/>
        </p:nvPicPr>
        <p:blipFill rotWithShape="1">
          <a:blip r:embed="rId3">
            <a:alphaModFix/>
          </a:blip>
          <a:srcRect/>
          <a:stretch/>
        </p:blipFill>
        <p:spPr>
          <a:xfrm>
            <a:off x="431645" y="726830"/>
            <a:ext cx="10078807" cy="3610707"/>
          </a:xfrm>
          <a:prstGeom prst="rect">
            <a:avLst/>
          </a:prstGeom>
          <a:noFill/>
          <a:ln>
            <a:noFill/>
          </a:ln>
        </p:spPr>
      </p:pic>
      <p:sp>
        <p:nvSpPr>
          <p:cNvPr id="405" name="Google Shape;405;p8"/>
          <p:cNvSpPr txBox="1"/>
          <p:nvPr/>
        </p:nvSpPr>
        <p:spPr>
          <a:xfrm>
            <a:off x="643465" y="4850925"/>
            <a:ext cx="10905069" cy="1150373"/>
          </a:xfrm>
          <a:prstGeom prst="rect">
            <a:avLst/>
          </a:prstGeom>
          <a:noFill/>
          <a:ln>
            <a:noFill/>
          </a:ln>
        </p:spPr>
        <p:txBody>
          <a:bodyPr spcFirstLastPara="1" wrap="square" lIns="91425" tIns="45700" rIns="91425" bIns="45700" anchor="b" anchorCtr="0">
            <a:normAutofit/>
          </a:bodyPr>
          <a:lstStyle/>
          <a:p>
            <a:pPr marL="0" marR="0" lvl="0" indent="0" algn="r" rtl="0">
              <a:spcBef>
                <a:spcPts val="0"/>
              </a:spcBef>
              <a:spcAft>
                <a:spcPts val="0"/>
              </a:spcAft>
              <a:buClr>
                <a:schemeClr val="lt1"/>
              </a:buClr>
              <a:buSzPts val="4800"/>
              <a:buFont typeface="Calibri"/>
              <a:buNone/>
            </a:pPr>
            <a:r>
              <a:rPr lang="en-US" sz="4800" cap="none">
                <a:solidFill>
                  <a:schemeClr val="lt1"/>
                </a:solidFill>
                <a:latin typeface="Calibri"/>
                <a:ea typeface="Calibri"/>
                <a:cs typeface="Calibri"/>
                <a:sym typeface="Calibri"/>
              </a:rPr>
              <a:t>COVID-19 FAKE NEWS &amp; ENGAGEMENTS</a:t>
            </a:r>
            <a:endParaRPr/>
          </a:p>
        </p:txBody>
      </p:sp>
      <p:sp>
        <p:nvSpPr>
          <p:cNvPr id="406" name="Google Shape;406;p8"/>
          <p:cNvSpPr txBox="1"/>
          <p:nvPr/>
        </p:nvSpPr>
        <p:spPr>
          <a:xfrm>
            <a:off x="431645" y="4337537"/>
            <a:ext cx="793024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err="1">
                <a:solidFill>
                  <a:schemeClr val="lt1"/>
                </a:solidFill>
                <a:latin typeface="Times New Roman"/>
                <a:ea typeface="Times New Roman"/>
                <a:cs typeface="Times New Roman"/>
                <a:sym typeface="Times New Roman"/>
              </a:rPr>
              <a:t>Heilweil</a:t>
            </a:r>
            <a:r>
              <a:rPr lang="en-US" sz="1100" dirty="0">
                <a:solidFill>
                  <a:schemeClr val="lt1"/>
                </a:solidFill>
                <a:latin typeface="Times New Roman"/>
                <a:ea typeface="Times New Roman"/>
                <a:cs typeface="Times New Roman"/>
                <a:sym typeface="Times New Roman"/>
              </a:rPr>
              <a:t>, R. (2020, April 24). </a:t>
            </a:r>
            <a:r>
              <a:rPr lang="en-US" sz="1100" i="1" dirty="0">
                <a:solidFill>
                  <a:schemeClr val="lt1"/>
                </a:solidFill>
                <a:latin typeface="Times New Roman"/>
                <a:ea typeface="Times New Roman"/>
                <a:cs typeface="Times New Roman"/>
                <a:sym typeface="Times New Roman"/>
              </a:rPr>
              <a:t>The conspiracy theory about 5G causing coronavirus, explained</a:t>
            </a:r>
            <a:r>
              <a:rPr lang="en-US" sz="1100" dirty="0">
                <a:solidFill>
                  <a:schemeClr val="lt1"/>
                </a:solidFill>
                <a:latin typeface="Times New Roman"/>
                <a:ea typeface="Times New Roman"/>
                <a:cs typeface="Times New Roman"/>
                <a:sym typeface="Times New Roman"/>
              </a:rPr>
              <a:t>. Vox. https://www.vox.com/recode/2020/4/24/21231085/coronavirus-5g-conspiracy-theory-covid-facebook-youtube</a:t>
            </a:r>
            <a:endParaRPr dirty="0"/>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15" name="Picture 14">
            <a:extLst>
              <a:ext uri="{FF2B5EF4-FFF2-40B4-BE49-F238E27FC236}">
                <a16:creationId xmlns:a16="http://schemas.microsoft.com/office/drawing/2014/main" id="{F66CA2A4-5D85-48CA-A788-9FDFE147D472}"/>
              </a:ext>
            </a:extLst>
          </p:cNvPr>
          <p:cNvPicPr>
            <a:picLocks noChangeAspect="1"/>
          </p:cNvPicPr>
          <p:nvPr/>
        </p:nvPicPr>
        <p:blipFill>
          <a:blip r:embed="rId3"/>
          <a:stretch>
            <a:fillRect/>
          </a:stretch>
        </p:blipFill>
        <p:spPr>
          <a:xfrm>
            <a:off x="7408112" y="2678877"/>
            <a:ext cx="3096880" cy="1486107"/>
          </a:xfrm>
          <a:prstGeom prst="rect">
            <a:avLst/>
          </a:prstGeom>
        </p:spPr>
      </p:pic>
      <p:sp>
        <p:nvSpPr>
          <p:cNvPr id="208" name="Google Shape;208;p4"/>
          <p:cNvSpPr txBox="1">
            <a:spLocks noGrp="1"/>
          </p:cNvSpPr>
          <p:nvPr>
            <p:ph type="title"/>
          </p:nvPr>
        </p:nvSpPr>
        <p:spPr>
          <a:xfrm>
            <a:off x="473928" y="455625"/>
            <a:ext cx="10131425" cy="594732"/>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lt1"/>
              </a:buClr>
              <a:buSzPts val="3600"/>
              <a:buFont typeface="Calibri"/>
              <a:buNone/>
            </a:pPr>
            <a:r>
              <a:rPr lang="en-US" dirty="0"/>
              <a:t>DEEP NEURAL NETWORKS</a:t>
            </a:r>
            <a:endParaRPr dirty="0"/>
          </a:p>
        </p:txBody>
      </p:sp>
      <p:sp>
        <p:nvSpPr>
          <p:cNvPr id="2" name="Text Placeholder 1">
            <a:extLst>
              <a:ext uri="{FF2B5EF4-FFF2-40B4-BE49-F238E27FC236}">
                <a16:creationId xmlns:a16="http://schemas.microsoft.com/office/drawing/2014/main" id="{4006D9BD-F215-4137-B7A6-E1A6BE2DB982}"/>
              </a:ext>
            </a:extLst>
          </p:cNvPr>
          <p:cNvSpPr>
            <a:spLocks noGrp="1"/>
          </p:cNvSpPr>
          <p:nvPr>
            <p:ph type="body" idx="1"/>
          </p:nvPr>
        </p:nvSpPr>
        <p:spPr>
          <a:xfrm>
            <a:off x="373567" y="1183063"/>
            <a:ext cx="10131425" cy="1286933"/>
          </a:xfrm>
        </p:spPr>
        <p:txBody>
          <a:bodyPr/>
          <a:lstStyle/>
          <a:p>
            <a:pPr marL="114300" indent="0">
              <a:buNone/>
            </a:pPr>
            <a:r>
              <a:rPr lang="en-US" dirty="0"/>
              <a:t>An artificial neural network (ANN) is an aspect of AI that is focused on emulating the learning approach that humans use to gain certain types of knowledge. Like biological neurons, which are present in the brain, ANN also contains several artificial neurons, and uses them to identify and store information</a:t>
            </a:r>
            <a:endParaRPr lang="en-AU" dirty="0"/>
          </a:p>
        </p:txBody>
      </p:sp>
      <p:pic>
        <p:nvPicPr>
          <p:cNvPr id="5" name="Picture 4">
            <a:extLst>
              <a:ext uri="{FF2B5EF4-FFF2-40B4-BE49-F238E27FC236}">
                <a16:creationId xmlns:a16="http://schemas.microsoft.com/office/drawing/2014/main" id="{47DBA723-B13D-4915-8842-BC48485BD80C}"/>
              </a:ext>
            </a:extLst>
          </p:cNvPr>
          <p:cNvPicPr>
            <a:picLocks noChangeAspect="1"/>
          </p:cNvPicPr>
          <p:nvPr/>
        </p:nvPicPr>
        <p:blipFill rotWithShape="1">
          <a:blip r:embed="rId4"/>
          <a:srcRect l="3225" t="2961" r="3144" b="4007"/>
          <a:stretch/>
        </p:blipFill>
        <p:spPr>
          <a:xfrm>
            <a:off x="986574" y="4577098"/>
            <a:ext cx="2183502" cy="1486107"/>
          </a:xfrm>
          <a:prstGeom prst="rect">
            <a:avLst/>
          </a:prstGeom>
        </p:spPr>
      </p:pic>
      <p:pic>
        <p:nvPicPr>
          <p:cNvPr id="7" name="Picture 6">
            <a:extLst>
              <a:ext uri="{FF2B5EF4-FFF2-40B4-BE49-F238E27FC236}">
                <a16:creationId xmlns:a16="http://schemas.microsoft.com/office/drawing/2014/main" id="{E9349055-18EE-4BBC-9894-CA41097D0E4C}"/>
              </a:ext>
            </a:extLst>
          </p:cNvPr>
          <p:cNvPicPr>
            <a:picLocks noChangeAspect="1"/>
          </p:cNvPicPr>
          <p:nvPr/>
        </p:nvPicPr>
        <p:blipFill>
          <a:blip r:embed="rId5"/>
          <a:stretch>
            <a:fillRect/>
          </a:stretch>
        </p:blipFill>
        <p:spPr>
          <a:xfrm>
            <a:off x="986574" y="2678876"/>
            <a:ext cx="5722261" cy="1486107"/>
          </a:xfrm>
          <a:prstGeom prst="rect">
            <a:avLst/>
          </a:prstGeom>
        </p:spPr>
      </p:pic>
      <p:pic>
        <p:nvPicPr>
          <p:cNvPr id="9" name="Picture 8">
            <a:extLst>
              <a:ext uri="{FF2B5EF4-FFF2-40B4-BE49-F238E27FC236}">
                <a16:creationId xmlns:a16="http://schemas.microsoft.com/office/drawing/2014/main" id="{3111E25E-BBD6-43B7-9F13-435CE797340C}"/>
              </a:ext>
            </a:extLst>
          </p:cNvPr>
          <p:cNvPicPr>
            <a:picLocks noChangeAspect="1"/>
          </p:cNvPicPr>
          <p:nvPr/>
        </p:nvPicPr>
        <p:blipFill rotWithShape="1">
          <a:blip r:embed="rId6"/>
          <a:srcRect t="19878"/>
          <a:stretch/>
        </p:blipFill>
        <p:spPr>
          <a:xfrm>
            <a:off x="3840203" y="4572440"/>
            <a:ext cx="2868632" cy="1724629"/>
          </a:xfrm>
          <a:prstGeom prst="rect">
            <a:avLst/>
          </a:prstGeom>
        </p:spPr>
      </p:pic>
      <p:sp>
        <p:nvSpPr>
          <p:cNvPr id="10" name="TextBox 9">
            <a:extLst>
              <a:ext uri="{FF2B5EF4-FFF2-40B4-BE49-F238E27FC236}">
                <a16:creationId xmlns:a16="http://schemas.microsoft.com/office/drawing/2014/main" id="{73405F3D-B310-45BB-A911-E086C6DD8B81}"/>
              </a:ext>
            </a:extLst>
          </p:cNvPr>
          <p:cNvSpPr txBox="1"/>
          <p:nvPr/>
        </p:nvSpPr>
        <p:spPr>
          <a:xfrm>
            <a:off x="1312731" y="6229599"/>
            <a:ext cx="1173719" cy="276999"/>
          </a:xfrm>
          <a:prstGeom prst="rect">
            <a:avLst/>
          </a:prstGeom>
          <a:noFill/>
        </p:spPr>
        <p:txBody>
          <a:bodyPr wrap="none" rtlCol="0">
            <a:spAutoFit/>
          </a:bodyPr>
          <a:lstStyle/>
          <a:p>
            <a:r>
              <a:rPr lang="en-GB" sz="1200" dirty="0">
                <a:solidFill>
                  <a:schemeClr val="bg1"/>
                </a:solidFill>
              </a:rPr>
              <a:t>Spam Filtering</a:t>
            </a:r>
            <a:endParaRPr lang="en-AU" sz="1200" dirty="0">
              <a:solidFill>
                <a:schemeClr val="bg1"/>
              </a:solidFill>
            </a:endParaRPr>
          </a:p>
        </p:txBody>
      </p:sp>
      <p:sp>
        <p:nvSpPr>
          <p:cNvPr id="12" name="TextBox 11">
            <a:extLst>
              <a:ext uri="{FF2B5EF4-FFF2-40B4-BE49-F238E27FC236}">
                <a16:creationId xmlns:a16="http://schemas.microsoft.com/office/drawing/2014/main" id="{A8A2005A-68C6-487F-9EAD-B00500122A7F}"/>
              </a:ext>
            </a:extLst>
          </p:cNvPr>
          <p:cNvSpPr txBox="1"/>
          <p:nvPr/>
        </p:nvSpPr>
        <p:spPr>
          <a:xfrm>
            <a:off x="4386318" y="6326231"/>
            <a:ext cx="1608133" cy="276999"/>
          </a:xfrm>
          <a:prstGeom prst="rect">
            <a:avLst/>
          </a:prstGeom>
          <a:noFill/>
        </p:spPr>
        <p:txBody>
          <a:bodyPr wrap="none" rtlCol="0">
            <a:spAutoFit/>
          </a:bodyPr>
          <a:lstStyle/>
          <a:p>
            <a:r>
              <a:rPr lang="en-GB" sz="1200" dirty="0">
                <a:solidFill>
                  <a:schemeClr val="bg1"/>
                </a:solidFill>
              </a:rPr>
              <a:t>Sentimental Analysis</a:t>
            </a:r>
            <a:endParaRPr lang="en-AU" sz="1200" dirty="0">
              <a:solidFill>
                <a:schemeClr val="bg1"/>
              </a:solidFill>
            </a:endParaRPr>
          </a:p>
        </p:txBody>
      </p:sp>
      <p:sp>
        <p:nvSpPr>
          <p:cNvPr id="13" name="TextBox 12">
            <a:extLst>
              <a:ext uri="{FF2B5EF4-FFF2-40B4-BE49-F238E27FC236}">
                <a16:creationId xmlns:a16="http://schemas.microsoft.com/office/drawing/2014/main" id="{6FF7B43D-D820-4BF7-AEB5-C02360C34BCC}"/>
              </a:ext>
            </a:extLst>
          </p:cNvPr>
          <p:cNvSpPr txBox="1"/>
          <p:nvPr/>
        </p:nvSpPr>
        <p:spPr>
          <a:xfrm>
            <a:off x="3069286" y="4217168"/>
            <a:ext cx="1556836" cy="276999"/>
          </a:xfrm>
          <a:prstGeom prst="rect">
            <a:avLst/>
          </a:prstGeom>
          <a:noFill/>
        </p:spPr>
        <p:txBody>
          <a:bodyPr wrap="none" rtlCol="0">
            <a:spAutoFit/>
          </a:bodyPr>
          <a:lstStyle/>
          <a:p>
            <a:r>
              <a:rPr lang="en-GB" sz="1200" dirty="0">
                <a:solidFill>
                  <a:schemeClr val="bg1"/>
                </a:solidFill>
              </a:rPr>
              <a:t>Image Classification</a:t>
            </a:r>
            <a:endParaRPr lang="en-AU" sz="1200" dirty="0">
              <a:solidFill>
                <a:schemeClr val="bg1"/>
              </a:solidFill>
            </a:endParaRPr>
          </a:p>
        </p:txBody>
      </p:sp>
      <p:pic>
        <p:nvPicPr>
          <p:cNvPr id="11" name="Picture 10">
            <a:extLst>
              <a:ext uri="{FF2B5EF4-FFF2-40B4-BE49-F238E27FC236}">
                <a16:creationId xmlns:a16="http://schemas.microsoft.com/office/drawing/2014/main" id="{14DA335A-58B1-4F13-B9C2-1DB526CB2EE9}"/>
              </a:ext>
            </a:extLst>
          </p:cNvPr>
          <p:cNvPicPr>
            <a:picLocks noChangeAspect="1"/>
          </p:cNvPicPr>
          <p:nvPr/>
        </p:nvPicPr>
        <p:blipFill>
          <a:blip r:embed="rId7"/>
          <a:stretch>
            <a:fillRect/>
          </a:stretch>
        </p:blipFill>
        <p:spPr>
          <a:xfrm>
            <a:off x="6946320" y="2685946"/>
            <a:ext cx="3906952" cy="1589742"/>
          </a:xfrm>
          <a:prstGeom prst="rect">
            <a:avLst/>
          </a:prstGeom>
        </p:spPr>
      </p:pic>
      <p:sp>
        <p:nvSpPr>
          <p:cNvPr id="17" name="TextBox 16">
            <a:extLst>
              <a:ext uri="{FF2B5EF4-FFF2-40B4-BE49-F238E27FC236}">
                <a16:creationId xmlns:a16="http://schemas.microsoft.com/office/drawing/2014/main" id="{F9EF94FB-095E-4A4B-A92A-B1FA09BED15E}"/>
              </a:ext>
            </a:extLst>
          </p:cNvPr>
          <p:cNvSpPr txBox="1"/>
          <p:nvPr/>
        </p:nvSpPr>
        <p:spPr>
          <a:xfrm>
            <a:off x="8500487" y="4204446"/>
            <a:ext cx="798617" cy="276999"/>
          </a:xfrm>
          <a:prstGeom prst="rect">
            <a:avLst/>
          </a:prstGeom>
          <a:noFill/>
        </p:spPr>
        <p:txBody>
          <a:bodyPr wrap="none" rtlCol="0">
            <a:spAutoFit/>
          </a:bodyPr>
          <a:lstStyle/>
          <a:p>
            <a:r>
              <a:rPr lang="en-GB" sz="1200" dirty="0">
                <a:solidFill>
                  <a:schemeClr val="bg1"/>
                </a:solidFill>
              </a:rPr>
              <a:t>Chatbots</a:t>
            </a:r>
            <a:endParaRPr lang="en-AU" sz="1200" dirty="0">
              <a:solidFill>
                <a:schemeClr val="bg1"/>
              </a:solidFill>
            </a:endParaRPr>
          </a:p>
        </p:txBody>
      </p:sp>
      <p:pic>
        <p:nvPicPr>
          <p:cNvPr id="16" name="Picture 15">
            <a:extLst>
              <a:ext uri="{FF2B5EF4-FFF2-40B4-BE49-F238E27FC236}">
                <a16:creationId xmlns:a16="http://schemas.microsoft.com/office/drawing/2014/main" id="{57E5E8D1-A13B-4628-B8F3-0F2A42E7F608}"/>
              </a:ext>
            </a:extLst>
          </p:cNvPr>
          <p:cNvPicPr>
            <a:picLocks noChangeAspect="1"/>
          </p:cNvPicPr>
          <p:nvPr/>
        </p:nvPicPr>
        <p:blipFill>
          <a:blip r:embed="rId8"/>
          <a:stretch>
            <a:fillRect/>
          </a:stretch>
        </p:blipFill>
        <p:spPr>
          <a:xfrm>
            <a:off x="7148087" y="4577098"/>
            <a:ext cx="3616930" cy="1589742"/>
          </a:xfrm>
          <a:prstGeom prst="rect">
            <a:avLst/>
          </a:prstGeom>
        </p:spPr>
      </p:pic>
      <p:sp>
        <p:nvSpPr>
          <p:cNvPr id="19" name="TextBox 18">
            <a:extLst>
              <a:ext uri="{FF2B5EF4-FFF2-40B4-BE49-F238E27FC236}">
                <a16:creationId xmlns:a16="http://schemas.microsoft.com/office/drawing/2014/main" id="{B80E2463-5ACC-4711-9F14-6401A166EE51}"/>
              </a:ext>
            </a:extLst>
          </p:cNvPr>
          <p:cNvSpPr txBox="1"/>
          <p:nvPr/>
        </p:nvSpPr>
        <p:spPr>
          <a:xfrm>
            <a:off x="8314389" y="6219670"/>
            <a:ext cx="1284326" cy="276999"/>
          </a:xfrm>
          <a:prstGeom prst="rect">
            <a:avLst/>
          </a:prstGeom>
          <a:noFill/>
        </p:spPr>
        <p:txBody>
          <a:bodyPr wrap="none" rtlCol="0">
            <a:spAutoFit/>
          </a:bodyPr>
          <a:lstStyle/>
          <a:p>
            <a:r>
              <a:rPr lang="en-GB" sz="1200" dirty="0">
                <a:solidFill>
                  <a:schemeClr val="bg1"/>
                </a:solidFill>
              </a:rPr>
              <a:t>Speech </a:t>
            </a:r>
            <a:r>
              <a:rPr lang="en-GB" sz="1200" dirty="0">
                <a:solidFill>
                  <a:schemeClr val="bg1"/>
                </a:solidFill>
                <a:sym typeface="Wingdings" panose="05000000000000000000" pitchFamily="2" charset="2"/>
              </a:rPr>
              <a:t></a:t>
            </a:r>
            <a:r>
              <a:rPr lang="en-GB" sz="1200" dirty="0">
                <a:solidFill>
                  <a:schemeClr val="bg1"/>
                </a:solidFill>
              </a:rPr>
              <a:t> Text</a:t>
            </a:r>
            <a:endParaRPr lang="en-AU" sz="12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pic>
        <p:nvPicPr>
          <p:cNvPr id="411" name="Google Shape;411;p9"/>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12" name="Google Shape;412;p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9"/>
          <p:cNvSpPr/>
          <p:nvPr/>
        </p:nvSpPr>
        <p:spPr>
          <a:xfrm>
            <a:off x="0" y="0"/>
            <a:ext cx="12192000" cy="5322895"/>
          </a:xfrm>
          <a:custGeom>
            <a:avLst/>
            <a:gdLst/>
            <a:ahLst/>
            <a:cxnLst/>
            <a:rect l="l" t="t" r="r" b="b"/>
            <a:pathLst>
              <a:path w="12192000" h="5322895" extrusionOk="0">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4" name="Google Shape;414;p9"/>
          <p:cNvPicPr preferRelativeResize="0"/>
          <p:nvPr/>
        </p:nvPicPr>
        <p:blipFill rotWithShape="1">
          <a:blip r:embed="rId4">
            <a:alphaModFix/>
          </a:blip>
          <a:srcRect t="60548" r="62094"/>
          <a:stretch/>
        </p:blipFill>
        <p:spPr>
          <a:xfrm flipH="1">
            <a:off x="8948814" y="3265714"/>
            <a:ext cx="3243185" cy="1898718"/>
          </a:xfrm>
          <a:custGeom>
            <a:avLst/>
            <a:gdLst/>
            <a:ahLst/>
            <a:cxnLst/>
            <a:rect l="l" t="t" r="r" b="b"/>
            <a:pathLst>
              <a:path w="3243185" h="1898718" extrusionOk="0">
                <a:moveTo>
                  <a:pt x="220380" y="404386"/>
                </a:moveTo>
                <a:cubicBezTo>
                  <a:pt x="239636" y="406526"/>
                  <a:pt x="259352" y="406106"/>
                  <a:pt x="278149" y="410805"/>
                </a:cubicBezTo>
                <a:cubicBezTo>
                  <a:pt x="285633" y="412676"/>
                  <a:pt x="290505" y="420192"/>
                  <a:pt x="297405" y="423642"/>
                </a:cubicBezTo>
                <a:cubicBezTo>
                  <a:pt x="303457" y="426669"/>
                  <a:pt x="310747" y="426775"/>
                  <a:pt x="316662" y="430061"/>
                </a:cubicBezTo>
                <a:cubicBezTo>
                  <a:pt x="330149" y="437554"/>
                  <a:pt x="340537" y="450857"/>
                  <a:pt x="355175" y="455737"/>
                </a:cubicBezTo>
                <a:cubicBezTo>
                  <a:pt x="384781" y="465606"/>
                  <a:pt x="367797" y="460829"/>
                  <a:pt x="406525" y="468574"/>
                </a:cubicBezTo>
                <a:cubicBezTo>
                  <a:pt x="412944" y="472853"/>
                  <a:pt x="418882" y="477962"/>
                  <a:pt x="425782" y="481412"/>
                </a:cubicBezTo>
                <a:cubicBezTo>
                  <a:pt x="431834" y="484438"/>
                  <a:pt x="439698" y="483676"/>
                  <a:pt x="445038" y="487831"/>
                </a:cubicBezTo>
                <a:cubicBezTo>
                  <a:pt x="459369" y="498977"/>
                  <a:pt x="483551" y="526344"/>
                  <a:pt x="483551" y="526344"/>
                </a:cubicBezTo>
                <a:cubicBezTo>
                  <a:pt x="493199" y="555288"/>
                  <a:pt x="501991" y="572910"/>
                  <a:pt x="483551" y="609788"/>
                </a:cubicBezTo>
                <a:cubicBezTo>
                  <a:pt x="476651" y="623588"/>
                  <a:pt x="445038" y="635464"/>
                  <a:pt x="445038" y="635464"/>
                </a:cubicBezTo>
                <a:cubicBezTo>
                  <a:pt x="378711" y="633324"/>
                  <a:pt x="311935" y="637030"/>
                  <a:pt x="246055" y="629045"/>
                </a:cubicBezTo>
                <a:cubicBezTo>
                  <a:pt x="238396" y="628117"/>
                  <a:pt x="239242" y="614607"/>
                  <a:pt x="233217" y="609788"/>
                </a:cubicBezTo>
                <a:cubicBezTo>
                  <a:pt x="227934" y="605562"/>
                  <a:pt x="220380" y="605509"/>
                  <a:pt x="213961" y="603370"/>
                </a:cubicBezTo>
                <a:cubicBezTo>
                  <a:pt x="205402" y="590532"/>
                  <a:pt x="193165" y="579494"/>
                  <a:pt x="188285" y="564857"/>
                </a:cubicBezTo>
                <a:lnTo>
                  <a:pt x="175448" y="526344"/>
                </a:lnTo>
                <a:cubicBezTo>
                  <a:pt x="182293" y="423657"/>
                  <a:pt x="212891" y="424712"/>
                  <a:pt x="220380" y="404386"/>
                </a:cubicBezTo>
                <a:close/>
                <a:moveTo>
                  <a:pt x="3243185" y="0"/>
                </a:moveTo>
                <a:lnTo>
                  <a:pt x="2298567" y="0"/>
                </a:lnTo>
                <a:lnTo>
                  <a:pt x="2293659" y="51351"/>
                </a:lnTo>
                <a:cubicBezTo>
                  <a:pt x="2291895" y="63701"/>
                  <a:pt x="2281101" y="72919"/>
                  <a:pt x="2274403" y="83445"/>
                </a:cubicBezTo>
                <a:cubicBezTo>
                  <a:pt x="2266120" y="96461"/>
                  <a:pt x="2257985" y="109614"/>
                  <a:pt x="2248728" y="121958"/>
                </a:cubicBezTo>
                <a:cubicBezTo>
                  <a:pt x="2233323" y="142498"/>
                  <a:pt x="2227760" y="154908"/>
                  <a:pt x="2203796" y="166890"/>
                </a:cubicBezTo>
                <a:cubicBezTo>
                  <a:pt x="2195906" y="170835"/>
                  <a:pt x="2186679" y="171169"/>
                  <a:pt x="2178121" y="173308"/>
                </a:cubicBezTo>
                <a:cubicBezTo>
                  <a:pt x="2148108" y="203321"/>
                  <a:pt x="2169307" y="185236"/>
                  <a:pt x="2126770" y="211821"/>
                </a:cubicBezTo>
                <a:cubicBezTo>
                  <a:pt x="2106184" y="224688"/>
                  <a:pt x="2106188" y="227757"/>
                  <a:pt x="2081838" y="237497"/>
                </a:cubicBezTo>
                <a:cubicBezTo>
                  <a:pt x="2069275" y="242522"/>
                  <a:pt x="2054585" y="242828"/>
                  <a:pt x="2043325" y="250334"/>
                </a:cubicBezTo>
                <a:cubicBezTo>
                  <a:pt x="2023241" y="263724"/>
                  <a:pt x="1993522" y="284687"/>
                  <a:pt x="1972718" y="288847"/>
                </a:cubicBezTo>
                <a:lnTo>
                  <a:pt x="1940624" y="295266"/>
                </a:lnTo>
                <a:cubicBezTo>
                  <a:pt x="1932066" y="299545"/>
                  <a:pt x="1923257" y="303356"/>
                  <a:pt x="1914949" y="308104"/>
                </a:cubicBezTo>
                <a:cubicBezTo>
                  <a:pt x="1908251" y="311931"/>
                  <a:pt x="1902783" y="317902"/>
                  <a:pt x="1895693" y="320941"/>
                </a:cubicBezTo>
                <a:cubicBezTo>
                  <a:pt x="1887584" y="324416"/>
                  <a:pt x="1878467" y="324825"/>
                  <a:pt x="1870017" y="327360"/>
                </a:cubicBezTo>
                <a:cubicBezTo>
                  <a:pt x="1857056" y="331248"/>
                  <a:pt x="1844633" y="336916"/>
                  <a:pt x="1831504" y="340198"/>
                </a:cubicBezTo>
                <a:cubicBezTo>
                  <a:pt x="1814387" y="344477"/>
                  <a:pt x="1796892" y="347456"/>
                  <a:pt x="1780154" y="353035"/>
                </a:cubicBezTo>
                <a:cubicBezTo>
                  <a:pt x="1773735" y="355175"/>
                  <a:pt x="1766812" y="356168"/>
                  <a:pt x="1760897" y="359454"/>
                </a:cubicBezTo>
                <a:cubicBezTo>
                  <a:pt x="1709553" y="387979"/>
                  <a:pt x="1738400" y="384335"/>
                  <a:pt x="1683871" y="397967"/>
                </a:cubicBezTo>
                <a:cubicBezTo>
                  <a:pt x="1666755" y="402246"/>
                  <a:pt x="1649259" y="405226"/>
                  <a:pt x="1632521" y="410805"/>
                </a:cubicBezTo>
                <a:cubicBezTo>
                  <a:pt x="1619683" y="415084"/>
                  <a:pt x="1607136" y="420361"/>
                  <a:pt x="1594008" y="423642"/>
                </a:cubicBezTo>
                <a:cubicBezTo>
                  <a:pt x="1585449" y="425782"/>
                  <a:pt x="1576593" y="426964"/>
                  <a:pt x="1568333" y="430061"/>
                </a:cubicBezTo>
                <a:cubicBezTo>
                  <a:pt x="1559373" y="433421"/>
                  <a:pt x="1551617" y="439539"/>
                  <a:pt x="1542657" y="442899"/>
                </a:cubicBezTo>
                <a:cubicBezTo>
                  <a:pt x="1534397" y="445997"/>
                  <a:pt x="1525465" y="446895"/>
                  <a:pt x="1516982" y="449318"/>
                </a:cubicBezTo>
                <a:cubicBezTo>
                  <a:pt x="1510476" y="451177"/>
                  <a:pt x="1504231" y="453878"/>
                  <a:pt x="1497725" y="455737"/>
                </a:cubicBezTo>
                <a:cubicBezTo>
                  <a:pt x="1488128" y="458478"/>
                  <a:pt x="1463054" y="463444"/>
                  <a:pt x="1452794" y="468574"/>
                </a:cubicBezTo>
                <a:cubicBezTo>
                  <a:pt x="1445893" y="472024"/>
                  <a:pt x="1440911" y="479143"/>
                  <a:pt x="1433537" y="481412"/>
                </a:cubicBezTo>
                <a:cubicBezTo>
                  <a:pt x="1412682" y="487829"/>
                  <a:pt x="1369349" y="494250"/>
                  <a:pt x="1369349" y="494250"/>
                </a:cubicBezTo>
                <a:cubicBezTo>
                  <a:pt x="1307265" y="540813"/>
                  <a:pt x="1373427" y="495420"/>
                  <a:pt x="1324417" y="519925"/>
                </a:cubicBezTo>
                <a:cubicBezTo>
                  <a:pt x="1296720" y="533774"/>
                  <a:pt x="1314945" y="532728"/>
                  <a:pt x="1285904" y="539181"/>
                </a:cubicBezTo>
                <a:cubicBezTo>
                  <a:pt x="1273199" y="542005"/>
                  <a:pt x="1260096" y="542777"/>
                  <a:pt x="1247391" y="545600"/>
                </a:cubicBezTo>
                <a:cubicBezTo>
                  <a:pt x="1214234" y="552969"/>
                  <a:pt x="1227302" y="562451"/>
                  <a:pt x="1176784" y="564857"/>
                </a:cubicBezTo>
                <a:lnTo>
                  <a:pt x="907194" y="577694"/>
                </a:lnTo>
                <a:cubicBezTo>
                  <a:pt x="898635" y="579834"/>
                  <a:pt x="890340" y="584113"/>
                  <a:pt x="881518" y="584113"/>
                </a:cubicBezTo>
                <a:cubicBezTo>
                  <a:pt x="806601" y="584113"/>
                  <a:pt x="731365" y="585537"/>
                  <a:pt x="656860" y="577694"/>
                </a:cubicBezTo>
                <a:cubicBezTo>
                  <a:pt x="647832" y="576744"/>
                  <a:pt x="643415" y="565411"/>
                  <a:pt x="637603" y="558438"/>
                </a:cubicBezTo>
                <a:cubicBezTo>
                  <a:pt x="587103" y="497837"/>
                  <a:pt x="656946" y="577823"/>
                  <a:pt x="618347" y="519925"/>
                </a:cubicBezTo>
                <a:cubicBezTo>
                  <a:pt x="613311" y="512372"/>
                  <a:pt x="604902" y="507642"/>
                  <a:pt x="599090" y="500668"/>
                </a:cubicBezTo>
                <a:cubicBezTo>
                  <a:pt x="576756" y="473868"/>
                  <a:pt x="598608" y="485530"/>
                  <a:pt x="566996" y="474993"/>
                </a:cubicBezTo>
                <a:cubicBezTo>
                  <a:pt x="564857" y="468574"/>
                  <a:pt x="564804" y="461020"/>
                  <a:pt x="560577" y="455737"/>
                </a:cubicBezTo>
                <a:cubicBezTo>
                  <a:pt x="548314" y="440407"/>
                  <a:pt x="537569" y="444232"/>
                  <a:pt x="522064" y="436480"/>
                </a:cubicBezTo>
                <a:cubicBezTo>
                  <a:pt x="515164" y="433030"/>
                  <a:pt x="509858" y="426775"/>
                  <a:pt x="502808" y="423642"/>
                </a:cubicBezTo>
                <a:cubicBezTo>
                  <a:pt x="490442" y="418147"/>
                  <a:pt x="475555" y="418311"/>
                  <a:pt x="464295" y="410805"/>
                </a:cubicBezTo>
                <a:cubicBezTo>
                  <a:pt x="457876" y="406526"/>
                  <a:pt x="452582" y="399584"/>
                  <a:pt x="445038" y="397967"/>
                </a:cubicBezTo>
                <a:cubicBezTo>
                  <a:pt x="421930" y="393015"/>
                  <a:pt x="397967" y="393688"/>
                  <a:pt x="374431" y="391548"/>
                </a:cubicBezTo>
                <a:cubicBezTo>
                  <a:pt x="320996" y="378189"/>
                  <a:pt x="373828" y="394456"/>
                  <a:pt x="329500" y="372292"/>
                </a:cubicBezTo>
                <a:cubicBezTo>
                  <a:pt x="323448" y="369266"/>
                  <a:pt x="316158" y="369159"/>
                  <a:pt x="310243" y="365873"/>
                </a:cubicBezTo>
                <a:cubicBezTo>
                  <a:pt x="296756" y="358380"/>
                  <a:pt x="271730" y="340198"/>
                  <a:pt x="271730" y="340198"/>
                </a:cubicBezTo>
                <a:cubicBezTo>
                  <a:pt x="259107" y="321264"/>
                  <a:pt x="258170" y="317130"/>
                  <a:pt x="239636" y="301685"/>
                </a:cubicBezTo>
                <a:cubicBezTo>
                  <a:pt x="212096" y="278735"/>
                  <a:pt x="226695" y="300277"/>
                  <a:pt x="201123" y="269591"/>
                </a:cubicBezTo>
                <a:cubicBezTo>
                  <a:pt x="180961" y="245397"/>
                  <a:pt x="192235" y="238813"/>
                  <a:pt x="149773" y="224659"/>
                </a:cubicBezTo>
                <a:lnTo>
                  <a:pt x="111260" y="211821"/>
                </a:lnTo>
                <a:cubicBezTo>
                  <a:pt x="104841" y="209682"/>
                  <a:pt x="97633" y="209156"/>
                  <a:pt x="92003" y="205402"/>
                </a:cubicBezTo>
                <a:cubicBezTo>
                  <a:pt x="85584" y="201123"/>
                  <a:pt x="78673" y="197503"/>
                  <a:pt x="72747" y="192565"/>
                </a:cubicBezTo>
                <a:cubicBezTo>
                  <a:pt x="23324" y="151379"/>
                  <a:pt x="82044" y="192344"/>
                  <a:pt x="34234" y="160471"/>
                </a:cubicBezTo>
                <a:cubicBezTo>
                  <a:pt x="25675" y="147633"/>
                  <a:pt x="7748" y="137365"/>
                  <a:pt x="8558" y="121958"/>
                </a:cubicBezTo>
                <a:cubicBezTo>
                  <a:pt x="10157" y="91584"/>
                  <a:pt x="6161" y="51646"/>
                  <a:pt x="11877" y="15345"/>
                </a:cubicBezTo>
                <a:lnTo>
                  <a:pt x="16098" y="0"/>
                </a:lnTo>
                <a:lnTo>
                  <a:pt x="0" y="0"/>
                </a:lnTo>
                <a:lnTo>
                  <a:pt x="0" y="1540363"/>
                </a:lnTo>
                <a:lnTo>
                  <a:pt x="234477" y="1584265"/>
                </a:lnTo>
                <a:lnTo>
                  <a:pt x="512026" y="1634009"/>
                </a:lnTo>
                <a:lnTo>
                  <a:pt x="790802" y="1682702"/>
                </a:lnTo>
                <a:lnTo>
                  <a:pt x="1070807" y="1724388"/>
                </a:lnTo>
                <a:lnTo>
                  <a:pt x="1349583" y="1766425"/>
                </a:lnTo>
                <a:lnTo>
                  <a:pt x="1629588" y="1805660"/>
                </a:lnTo>
                <a:lnTo>
                  <a:pt x="1905908" y="1839289"/>
                </a:lnTo>
                <a:lnTo>
                  <a:pt x="2185913" y="1871167"/>
                </a:lnTo>
                <a:lnTo>
                  <a:pt x="2450068" y="1898718"/>
                </a:lnTo>
                <a:lnTo>
                  <a:pt x="3243185" y="1898718"/>
                </a:lnTo>
                <a:close/>
              </a:path>
            </a:pathLst>
          </a:custGeom>
          <a:noFill/>
          <a:ln>
            <a:noFill/>
          </a:ln>
        </p:spPr>
      </p:pic>
      <p:pic>
        <p:nvPicPr>
          <p:cNvPr id="415" name="Google Shape;415;p9"/>
          <p:cNvPicPr preferRelativeResize="0"/>
          <p:nvPr/>
        </p:nvPicPr>
        <p:blipFill rotWithShape="1">
          <a:blip r:embed="rId4">
            <a:alphaModFix/>
          </a:blip>
          <a:srcRect b="18502"/>
          <a:stretch/>
        </p:blipFill>
        <p:spPr>
          <a:xfrm>
            <a:off x="0" y="0"/>
            <a:ext cx="11611430" cy="5322895"/>
          </a:xfrm>
          <a:custGeom>
            <a:avLst/>
            <a:gdLst/>
            <a:ahLst/>
            <a:cxnLst/>
            <a:rect l="l" t="t" r="r" b="b"/>
            <a:pathLst>
              <a:path w="11611430" h="5322895" extrusionOk="0">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1" y="4972173"/>
                </a:lnTo>
                <a:cubicBezTo>
                  <a:pt x="4573183" y="4924429"/>
                  <a:pt x="4553441" y="4869653"/>
                  <a:pt x="4514210" y="4830422"/>
                </a:cubicBezTo>
                <a:cubicBezTo>
                  <a:pt x="4481500" y="4797711"/>
                  <a:pt x="4446637" y="4767016"/>
                  <a:pt x="4416075" y="4732288"/>
                </a:cubicBezTo>
                <a:cubicBezTo>
                  <a:pt x="4366574" y="4676037"/>
                  <a:pt x="4327307" y="4610810"/>
                  <a:pt x="4274324" y="4557826"/>
                </a:cubicBezTo>
                <a:cubicBezTo>
                  <a:pt x="4263420" y="4546922"/>
                  <a:pt x="4251649" y="4536822"/>
                  <a:pt x="4241613" y="4525113"/>
                </a:cubicBezTo>
                <a:cubicBezTo>
                  <a:pt x="4229786" y="4511315"/>
                  <a:pt x="4220536" y="4495459"/>
                  <a:pt x="4208901"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noFill/>
          <a:ln>
            <a:noFill/>
          </a:ln>
        </p:spPr>
      </p:pic>
      <p:sp>
        <p:nvSpPr>
          <p:cNvPr id="416" name="Google Shape;416;p9"/>
          <p:cNvSpPr txBox="1">
            <a:spLocks noGrp="1"/>
          </p:cNvSpPr>
          <p:nvPr>
            <p:ph type="title"/>
          </p:nvPr>
        </p:nvSpPr>
        <p:spPr>
          <a:xfrm>
            <a:off x="1871209" y="792337"/>
            <a:ext cx="8449582" cy="2421464"/>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Calibri"/>
              <a:buNone/>
            </a:pPr>
            <a:r>
              <a:rPr lang="en-US" sz="4800"/>
              <a:t>MOTIVATION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10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1321</TotalTime>
  <Words>4731</Words>
  <Application>Microsoft Office PowerPoint</Application>
  <PresentationFormat>Widescreen</PresentationFormat>
  <Paragraphs>393</Paragraphs>
  <Slides>34</Slides>
  <Notes>34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Arial</vt:lpstr>
      <vt:lpstr>Calibri</vt:lpstr>
      <vt:lpstr>Georgia</vt:lpstr>
      <vt:lpstr>Georgia Pro</vt:lpstr>
      <vt:lpstr>Helvetica</vt:lpstr>
      <vt:lpstr>Roboto</vt:lpstr>
      <vt:lpstr>Source Serif Pro</vt:lpstr>
      <vt:lpstr>Times New Roman</vt:lpstr>
      <vt:lpstr>Celestial</vt:lpstr>
      <vt:lpstr>Celestial</vt:lpstr>
      <vt:lpstr>A SURVEY ON ATTACK METHODS ON MACHINE LEARNING MODELS TO INCREASE THE EFFICIENCY IN DETECTION OF FAKE NEWS</vt:lpstr>
      <vt:lpstr>TABLE OF CONTENT</vt:lpstr>
      <vt:lpstr>INTRODUCTION</vt:lpstr>
      <vt:lpstr>WHAT IS FAKE NEWS?</vt:lpstr>
      <vt:lpstr>FAKE NEWS</vt:lpstr>
      <vt:lpstr>ENGAGEMENTS OF FAKE NEWS</vt:lpstr>
      <vt:lpstr>PowerPoint Presentation</vt:lpstr>
      <vt:lpstr>DEEP NEURAL NETWORKS</vt:lpstr>
      <vt:lpstr>MOTIVATION</vt:lpstr>
      <vt:lpstr>MOTIVATION: ACHIEVING DEFENSIVE DISTILLATION OF MODEL</vt:lpstr>
      <vt:lpstr>BACKGROUND</vt:lpstr>
      <vt:lpstr>HOW DO YOU FACT CHECK?</vt:lpstr>
      <vt:lpstr>AUTOMATIC FACT CHECKING</vt:lpstr>
      <vt:lpstr>PROBLEM WITH FACT CHECKING</vt:lpstr>
      <vt:lpstr>UNRELIABLE, BIASED &amp; WAY TOO MANY NEWS</vt:lpstr>
      <vt:lpstr>FAKE NEWS GENERATORS</vt:lpstr>
      <vt:lpstr>FAKE NEWS DETECTION TECHNIQUES</vt:lpstr>
      <vt:lpstr>TRADITIONAL ML TECHNIQUES</vt:lpstr>
      <vt:lpstr>EFFICIENCY OF TRADITIONAL CLASSIFIERS</vt:lpstr>
      <vt:lpstr>WHAT DOES IT LACK?</vt:lpstr>
      <vt:lpstr>FUTURE RESEARCH OPPORTUNITIES</vt:lpstr>
      <vt:lpstr>ATTACK MODEL : ADVERSARIAL LEARNING</vt:lpstr>
      <vt:lpstr>ATTACK MODEL : ADVERSARIAL LEARNING (contd/-....)</vt:lpstr>
      <vt:lpstr>ATTACK MODEL : ADVERSARIAL LEARNING (contd/-....)</vt:lpstr>
      <vt:lpstr>ATTACK MODEL : ADVERSARIAL LEARNING (contd/-....)</vt:lpstr>
      <vt:lpstr>ATTACK MODEL : ADVERSARIAL LEARNING </vt:lpstr>
      <vt:lpstr>PowerPoint Presentation</vt:lpstr>
      <vt:lpstr>EVENT ADVERSARIAL NEURAL NETWORKS</vt:lpstr>
      <vt:lpstr>FUTURE RESEARCH OPPORTUNITIES</vt:lpstr>
      <vt:lpstr>FUTURE RESEARCH OPPORTUNITIES (contd/-....)</vt:lpstr>
      <vt:lpstr>FUTURE RESEARCH OPPORTUNITIES (contd/-....)</vt:lpstr>
      <vt:lpstr>FURTHER RESEARCH PLAN</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 ON ATTACK METHODS ON MACHINE LEARNING MODELS TO INCREASE THE EFFICIENCY IN DETECTION OF FAKE NEWS</dc:title>
  <dc:creator>Vishal Uniyal</dc:creator>
  <cp:lastModifiedBy>Vishal Uniyal</cp:lastModifiedBy>
  <cp:revision>8</cp:revision>
  <dcterms:created xsi:type="dcterms:W3CDTF">2021-12-07T11:14:44Z</dcterms:created>
  <dcterms:modified xsi:type="dcterms:W3CDTF">2021-12-10T11:00:40Z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0x01010001E24917FDA5D9498E1019C7D17480A2</vt:lpwstr>
  </property>
</Properties>
</file>